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824" r:id="rId5"/>
    <p:sldMasterId id="2147483881" r:id="rId6"/>
  </p:sldMasterIdLst>
  <p:notesMasterIdLst>
    <p:notesMasterId r:id="rId31"/>
  </p:notesMasterIdLst>
  <p:handoutMasterIdLst>
    <p:handoutMasterId r:id="rId32"/>
  </p:handoutMasterIdLst>
  <p:sldIdLst>
    <p:sldId id="2147329342" r:id="rId7"/>
    <p:sldId id="2147329433" r:id="rId8"/>
    <p:sldId id="2147329434" r:id="rId9"/>
    <p:sldId id="2147329436" r:id="rId10"/>
    <p:sldId id="2147329474" r:id="rId11"/>
    <p:sldId id="2147329479" r:id="rId12"/>
    <p:sldId id="2147329480" r:id="rId13"/>
    <p:sldId id="2147329481" r:id="rId14"/>
    <p:sldId id="2147328664" r:id="rId15"/>
    <p:sldId id="2147329469" r:id="rId16"/>
    <p:sldId id="2147329473" r:id="rId17"/>
    <p:sldId id="2147329343" r:id="rId18"/>
    <p:sldId id="2147329341" r:id="rId19"/>
    <p:sldId id="2147329333" r:id="rId20"/>
    <p:sldId id="2147329334" r:id="rId21"/>
    <p:sldId id="2147329335" r:id="rId22"/>
    <p:sldId id="2147329403" r:id="rId23"/>
    <p:sldId id="2147329482" r:id="rId24"/>
    <p:sldId id="2147329483" r:id="rId25"/>
    <p:sldId id="2147329484" r:id="rId26"/>
    <p:sldId id="2147328784" r:id="rId27"/>
    <p:sldId id="2145704792" r:id="rId28"/>
    <p:sldId id="2145704793" r:id="rId29"/>
    <p:sldId id="21473294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ick Intro &amp; Discovery Slides" id="{76E97739-EEA9-9E4B-93DC-D5D17A9B45DD}">
          <p14:sldIdLst>
            <p14:sldId id="2147329342"/>
            <p14:sldId id="2147329433"/>
            <p14:sldId id="2147329434"/>
            <p14:sldId id="2147329436"/>
            <p14:sldId id="2147329474"/>
          </p14:sldIdLst>
        </p14:section>
        <p14:section name="Solution Overview &amp; Differentiation" id="{A57550D7-0EC3-1C47-A97B-05F340051E8A}">
          <p14:sldIdLst>
            <p14:sldId id="2147329479"/>
            <p14:sldId id="2147329480"/>
            <p14:sldId id="2147329481"/>
            <p14:sldId id="2147328664"/>
            <p14:sldId id="2147329469"/>
            <p14:sldId id="2147329473"/>
            <p14:sldId id="2147329343"/>
            <p14:sldId id="2147329341"/>
            <p14:sldId id="2147329333"/>
            <p14:sldId id="2147329334"/>
            <p14:sldId id="2147329335"/>
            <p14:sldId id="2147329403"/>
            <p14:sldId id="2147329482"/>
            <p14:sldId id="2147329483"/>
            <p14:sldId id="2147329484"/>
            <p14:sldId id="2147328784"/>
            <p14:sldId id="2145704792"/>
            <p14:sldId id="2145704793"/>
            <p14:sldId id="2147329435"/>
          </p14:sldIdLst>
        </p14:section>
      </p14:sectionLst>
    </p:ext>
    <p:ext uri="{EFAFB233-063F-42B5-8137-9DF3F51BA10A}">
      <p15:sldGuideLst xmlns:p15="http://schemas.microsoft.com/office/powerpoint/2012/main">
        <p15:guide id="1" orient="horz" pos="2544" userDrawn="1">
          <p15:clr>
            <a:srgbClr val="A4A3A4"/>
          </p15:clr>
        </p15:guide>
        <p15:guide id="2" pos="192" userDrawn="1">
          <p15:clr>
            <a:srgbClr val="A4A3A4"/>
          </p15:clr>
        </p15:guide>
        <p15:guide id="3" orient="horz" pos="1080" userDrawn="1">
          <p15:clr>
            <a:srgbClr val="A4A3A4"/>
          </p15:clr>
        </p15:guide>
        <p15:guide id="4" orient="horz" pos="1512" userDrawn="1">
          <p15:clr>
            <a:srgbClr val="A4A3A4"/>
          </p15:clr>
        </p15:guide>
        <p15:guide id="5" orient="horz" pos="2232" userDrawn="1">
          <p15:clr>
            <a:srgbClr val="A4A3A4"/>
          </p15:clr>
        </p15:guide>
        <p15:guide id="6" pos="1488" userDrawn="1">
          <p15:clr>
            <a:srgbClr val="A4A3A4"/>
          </p15:clr>
        </p15:guide>
        <p15:guide id="8" pos="3048" userDrawn="1">
          <p15:clr>
            <a:srgbClr val="A4A3A4"/>
          </p15:clr>
        </p15:guide>
        <p15:guide id="9" pos="4680" userDrawn="1">
          <p15:clr>
            <a:srgbClr val="A4A3A4"/>
          </p15:clr>
        </p15:guide>
        <p15:guide id="10" orient="horz" pos="648" userDrawn="1">
          <p15:clr>
            <a:srgbClr val="A4A3A4"/>
          </p15:clr>
        </p15:guide>
        <p15:guide id="11" orient="horz" pos="3120" userDrawn="1">
          <p15:clr>
            <a:srgbClr val="A4A3A4"/>
          </p15:clr>
        </p15:guide>
        <p15:guide id="12" pos="63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1F6818-A813-D720-BAB9-39A69654666B}" name="Jenny Liebel" initials="JL" userId="S::jenny.liebel@cleardata.com::ca17fdb3-86e5-4d42-8fb0-e40637f56926" providerId="AD"/>
  <p188:author id="{0D3B5298-442E-BF50-F8EB-D812F67A9049}" name="Natalie Yahnke" initials="NY" userId="S::natalie.yahnke@cleardata.com::17cdcda3-5e40-4b61-880c-af1a7d50bebd" providerId="AD"/>
  <p188:author id="{86BC3DE2-026B-4F0F-BD7D-606564F8842E}" name="Aaron Smith" initials="AS" userId="S::aaron.smith@cleardata.com::9cb4979c-4462-4cce-8091-5c5cfbab24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9BBC8"/>
    <a:srgbClr val="FF00FF"/>
    <a:srgbClr val="FCDA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85270-ADCE-7E8C-5357-96CBE415A480}" v="1" dt="2025-02-04T18:07:37.899"/>
    <p1510:client id="{A435223C-44AA-BD1F-AA0A-BCEDFCB2738B}" v="2" dt="2025-02-04T19:32:53.839"/>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45"/>
    <p:restoredTop sz="96281"/>
  </p:normalViewPr>
  <p:slideViewPr>
    <p:cSldViewPr snapToGrid="0">
      <p:cViewPr varScale="1">
        <p:scale>
          <a:sx n="112" d="100"/>
          <a:sy n="112" d="100"/>
        </p:scale>
        <p:origin x="224" y="504"/>
      </p:cViewPr>
      <p:guideLst>
        <p:guide orient="horz" pos="2544"/>
        <p:guide pos="192"/>
        <p:guide orient="horz" pos="1080"/>
        <p:guide orient="horz" pos="1512"/>
        <p:guide orient="horz" pos="2232"/>
        <p:guide pos="1488"/>
        <p:guide pos="3048"/>
        <p:guide pos="4680"/>
        <p:guide orient="horz" pos="648"/>
        <p:guide orient="horz" pos="3120"/>
        <p:guide pos="638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428C2C-662B-ACE0-B8E1-340C4681CD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DAF580-507A-AB35-73C7-75EC52C669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7C4775-BBA0-CA44-B4B5-4A23924B98EC}" type="datetimeFigureOut">
              <a:rPr lang="en-US" smtClean="0"/>
              <a:t>3/7/25</a:t>
            </a:fld>
            <a:endParaRPr lang="en-US"/>
          </a:p>
        </p:txBody>
      </p:sp>
      <p:sp>
        <p:nvSpPr>
          <p:cNvPr id="4" name="Footer Placeholder 3">
            <a:extLst>
              <a:ext uri="{FF2B5EF4-FFF2-40B4-BE49-F238E27FC236}">
                <a16:creationId xmlns:a16="http://schemas.microsoft.com/office/drawing/2014/main" id="{EE57A99C-9EE8-330B-10E9-99FBC6438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3FD2C4-C6A8-46EE-6DC2-A8FBEEB953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E198B4-04A5-FD41-97E2-CFE93224B96E}" type="slidenum">
              <a:rPr lang="en-US" smtClean="0"/>
              <a:t>‹#›</a:t>
            </a:fld>
            <a:endParaRPr lang="en-US"/>
          </a:p>
        </p:txBody>
      </p:sp>
    </p:spTree>
    <p:extLst>
      <p:ext uri="{BB962C8B-B14F-4D97-AF65-F5344CB8AC3E}">
        <p14:creationId xmlns:p14="http://schemas.microsoft.com/office/powerpoint/2010/main" val="4047629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33EA2-726B-6E46-BC34-5DBC091DE4BC}" type="datetimeFigureOut">
              <a:rPr lang="en-US" smtClean="0"/>
              <a:t>3/7/25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3E8B8-1B9D-174E-81A9-A16CF9746D26}" type="slidenum">
              <a:rPr lang="en-US" smtClean="0"/>
              <a:t>‹#›</a:t>
            </a:fld>
            <a:endParaRPr lang="en-US"/>
          </a:p>
        </p:txBody>
      </p:sp>
    </p:spTree>
    <p:extLst>
      <p:ext uri="{BB962C8B-B14F-4D97-AF65-F5344CB8AC3E}">
        <p14:creationId xmlns:p14="http://schemas.microsoft.com/office/powerpoint/2010/main" val="403346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30E8-EDC6-BDB6-B2AA-F28E300F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D959B-A4FE-4D8B-A928-CA87FDFC0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4022A-3C12-893E-D9CE-ECE533B285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538A65-270D-A7FA-8ABA-51D991AA38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B4506-ADDE-4143-9FE9-12689971A2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465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F1F72-2422-4188-C861-A5C5DF8D3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3F080-8B3C-F8E4-1B6D-CE12880E5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36184-8B01-8166-9EA7-428E8EB2D5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[Slide </a:t>
            </a:r>
            <a:r>
              <a:rPr kumimoji="0" lang="en-US" sz="1200" b="1" i="0" u="none" strike="noStrike" kern="1200" cap="none" spc="0" normalizeH="0" baseline="0" noProof="0" err="1">
                <a:ln>
                  <a:noFill/>
                </a:ln>
                <a:solidFill>
                  <a:prstClr val="black"/>
                </a:solidFill>
                <a:effectLst/>
                <a:uLnTx/>
                <a:uFillTx/>
                <a:latin typeface="Calibri" panose="020F0502020204030204"/>
                <a:ea typeface="+mn-ea"/>
                <a:cs typeface="+mn-cs"/>
              </a:rPr>
              <a:t>Goal:highlight</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the various options healthcare has to address their challenges and each approaches </a:t>
            </a:r>
            <a:r>
              <a:rPr kumimoji="0" lang="en-US" sz="1200" b="1" i="0" u="none" strike="noStrike" kern="1200" cap="none" spc="0" normalizeH="0" baseline="0" noProof="0" err="1">
                <a:ln>
                  <a:noFill/>
                </a:ln>
                <a:solidFill>
                  <a:prstClr val="black"/>
                </a:solidFill>
                <a:effectLst/>
                <a:uLnTx/>
                <a:uFillTx/>
                <a:latin typeface="Calibri" panose="020F0502020204030204"/>
                <a:ea typeface="+mn-ea"/>
                <a:cs typeface="+mn-cs"/>
              </a:rPr>
              <a:t>limitiations</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so that you set up ClearDATA on the next </a:t>
            </a:r>
            <a:r>
              <a:rPr kumimoji="0" lang="en-US" sz="1200" b="1" i="0" u="none" strike="noStrike" kern="1200" cap="none" spc="0" normalizeH="0" baseline="0" noProof="0" err="1">
                <a:ln>
                  <a:noFill/>
                </a:ln>
                <a:solidFill>
                  <a:prstClr val="black"/>
                </a:solidFill>
                <a:effectLst/>
                <a:uLnTx/>
                <a:uFillTx/>
                <a:latin typeface="Calibri" panose="020F0502020204030204"/>
                <a:ea typeface="+mn-ea"/>
                <a:cs typeface="+mn-cs"/>
              </a:rPr>
              <a:t>slde</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as the solution to their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TALK TRACK: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Most security leaders I talk to start by trying to solve these challenges in-house.  The challenges with going that direction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They don’t have full team capacity to stay focused on security and compliance measures on the cloud.  This means only fractional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They don’t have all the cloud, cybersecurity and compliance skills they need to be effective, which means they need to upskill their teams in areas which are not strategic to their core business.  Training closes the skills gap, but it also take those engineers and analysts ‘off the factory floor’ – again, reducing capacity to execution on strategic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They buy leading technology, but the team has to learn how to use them.  Again, compounding the skills gap.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they have to negotiate and orchestrate resources to prioritize mitigation and remediation which means not everything is going to get done.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Given the lack of effectiveness here, they may turn to a services provider to offload the need for expertise and capacity to partners.  This is a great first step as it keeps their teams focused on strategic innovation in their orgs while closing the skills gap in for the cloud, security and compliance. Unfortunately, this approach still has limitations.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 managed security services partner will close the cybersecurity and compliance skills gap helping you to get a handle on the cyber threat landscape.  But they only go as far as mitigating risk and advising on long term remediation.  This is good, but not great. Stopping a threat in its tracks is critical.  But the threat isn’t neutralized until the exposure is remediated.  And since they don’t manage your cloud, you’re left either coordinating with internal cloud ops teams or a cloud managed services provider.  In either case, you’re still in the middle to negotiate priorities and orchestrate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 managed cloud services provider is the mirror opposite. They’ll provide you the skills to operated and modernize your cloud, but they’ll fall short on security and compliance expertise – waiting for you to advise them on what actions you want prioritized.</a:t>
            </a:r>
            <a:b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 saying these are bad approaches.  They have their place.  But clearly these decentralized approaches aren’t cutting it as is evidence by the continued increases in breaches in the industry and 9 out of 10 healthcare security leaders reporting the skills gap as their biggest challenge.  This is where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ClearDATA’s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approach to protecting PHI by addressing healthcare’s biggest cloud challenges comes into play. </a:t>
            </a:r>
            <a:endParaRPr lang="en-US" b="0"/>
          </a:p>
        </p:txBody>
      </p:sp>
      <p:sp>
        <p:nvSpPr>
          <p:cNvPr id="4" name="Slide Number Placeholder 3">
            <a:extLst>
              <a:ext uri="{FF2B5EF4-FFF2-40B4-BE49-F238E27FC236}">
                <a16:creationId xmlns:a16="http://schemas.microsoft.com/office/drawing/2014/main" id="{0FC83661-4E6C-A5C4-BF8F-C2CB8698C5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26BAC-716D-094D-BB50-5F3D58F8EC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69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CDC76-7E47-6035-46DB-5C3EDD861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F6E0C-6D8A-3B1A-5932-368233E9D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3836F-E4EE-288D-6F59-8E745D8C1E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[Slide Goal: highlight how our end-to-end cyber and cloud resilience approach is what is needed to protect them against today’s threat landscape]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TALK TRACK: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With breaches rising exponentially and the cost to recover astronomically high, its important the cloud protection forces are working harmoniously to ensure your cloud is resilient – and not just in terms of a back up and recovery plan.  They have to be resilient to all types of risks to data security in the cloud to prepare, adapt and withstand attacks.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To be resilient, you need to know where data lives, what kind of data it is and what actions you need to take pre-emptively to minimize exposure, as well as keeping pace with the threat landscape and any indicators of attack or compromise.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You need world class SOC to stop cyber threats before they escalate and to manage comprehensive recovery, not just mitigation to ensure the risk is fully neutralized.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Full remediation means they need to have the capabilities to operate your cloud – which the rest don’t.  Without that, the risk still exists.  But the infrastructure can also create exposure if its not properly managed day-to-day.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you need immediate access to the highest level of skills and knowledge in healthcare cloud security, compliance and cloud operations to protect PHI and accelerate speed-to-market without having to hire full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Ultimately, its about having the confidence that these risks are addressed and are being viewed holistically from end-</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tp</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-end.  And that’s what is winning the fight for patient privacy and care continuity.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TRANSITION</a:t>
            </a:r>
            <a:endParaRPr lang="en-US"/>
          </a:p>
        </p:txBody>
      </p:sp>
      <p:sp>
        <p:nvSpPr>
          <p:cNvPr id="4" name="Slide Number Placeholder 3">
            <a:extLst>
              <a:ext uri="{FF2B5EF4-FFF2-40B4-BE49-F238E27FC236}">
                <a16:creationId xmlns:a16="http://schemas.microsoft.com/office/drawing/2014/main" id="{A79AA0B4-71C4-D46E-F9F2-90A712E604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26BAC-716D-094D-BB50-5F3D58F8EC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11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79871-6CFE-3F4B-95F5-A3083B87B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BD976-29C5-42FE-F983-D66FCEA08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9ED6D-B7BA-B715-70B2-1A30E08192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94D16B-8909-E6B5-8FF9-9E58B8F67F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B4506-ADDE-4143-9FE9-12689971A2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41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B4506-ADDE-4143-9FE9-12689971A2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78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1" indent="0" algn="l" defTabSz="914400" rtl="0" eaLnBrk="1" fontAlgn="auto" latinLnBrk="0" hangingPunct="1">
              <a:lnSpc>
                <a:spcPct val="130000"/>
              </a:lnSpc>
              <a:spcBef>
                <a:spcPts val="500"/>
              </a:spcBef>
              <a:spcAft>
                <a:spcPts val="0"/>
              </a:spcAft>
              <a:buClrTx/>
              <a:buSzTx/>
              <a:buFont typeface="Wingdings" panose="05000000000000000000" pitchFamily="2" charset="2"/>
              <a:buNone/>
              <a:tabLst/>
              <a:defRPr/>
            </a:pPr>
            <a:r>
              <a:rPr lang="en-US" sz="1200" b="1">
                <a:solidFill>
                  <a:schemeClr val="bg1"/>
                </a:solidFill>
              </a:rPr>
              <a:t>Being continuously compliant is all about minimizing risk via a resilient security posture.  It means minimizing the attack surface to reduce risk exposure. </a:t>
            </a:r>
            <a:endParaRPr lang="en-US" sz="1200" b="1">
              <a:solidFill>
                <a:schemeClr val="bg1"/>
              </a:solidFill>
              <a:ea typeface="Calibri"/>
              <a:cs typeface="Calibri"/>
            </a:endParaRPr>
          </a:p>
          <a:p>
            <a:pPr marL="346075" lvl="1" indent="-231775">
              <a:lnSpc>
                <a:spcPct val="130000"/>
              </a:lnSpc>
              <a:spcBef>
                <a:spcPts val="500"/>
              </a:spcBef>
              <a:buFont typeface="Wingdings" panose="05000000000000000000" pitchFamily="2" charset="2"/>
              <a:buChar char="ü"/>
            </a:pPr>
            <a:endParaRPr lang="en-US" sz="1200" b="1">
              <a:solidFill>
                <a:schemeClr val="bg1"/>
              </a:solidFill>
              <a:ea typeface="Calibri"/>
              <a:cs typeface="Calibri"/>
            </a:endParaRPr>
          </a:p>
          <a:p>
            <a:pPr marL="171450" lvl="0" indent="-171450">
              <a:lnSpc>
                <a:spcPct val="130000"/>
              </a:lnSpc>
              <a:spcBef>
                <a:spcPts val="500"/>
              </a:spcBef>
              <a:buFont typeface="Arial" panose="020B0604020202020204" pitchFamily="34" charset="0"/>
              <a:buChar char="•"/>
            </a:pPr>
            <a:r>
              <a:rPr lang="en-US" sz="1200" b="1">
                <a:solidFill>
                  <a:schemeClr val="bg1"/>
                </a:solidFill>
              </a:rPr>
              <a:t>Regulatory Policy as Code Engine: Understanding how your security posture impacts your compliance status is tough to keep up with.  With healthcare-specialized CSPM, you can stay compliant to stringent regulations and frameworks with nearly 900 safeguards and controls tuned to HIPAA, HITRUST, GDPR ISO, NIST and more.</a:t>
            </a:r>
            <a:br>
              <a:rPr lang="en-US" sz="1200" b="1">
                <a:cs typeface="+mn-lt"/>
              </a:rPr>
            </a:br>
            <a:endParaRPr lang="en-US" sz="1200" b="1">
              <a:solidFill>
                <a:schemeClr val="bg1"/>
              </a:solidFill>
              <a:ea typeface="Calibri"/>
              <a:cs typeface="Calibri"/>
            </a:endParaRPr>
          </a:p>
          <a:p>
            <a:pPr marL="171450" lvl="0" indent="-171450">
              <a:lnSpc>
                <a:spcPct val="130000"/>
              </a:lnSpc>
              <a:spcBef>
                <a:spcPts val="500"/>
              </a:spcBef>
              <a:buFont typeface="Arial" panose="020B0604020202020204" pitchFamily="34" charset="0"/>
              <a:buChar char="•"/>
            </a:pPr>
            <a:r>
              <a:rPr lang="en-US" sz="1200" b="1">
                <a:solidFill>
                  <a:schemeClr val="bg1"/>
                </a:solidFill>
              </a:rPr>
              <a:t>Detects &amp; Protects PHI: Patient Data Privacy is at the core of our mission. Knowing where PHI is at all times is critical to that.  Gain continuous insights into your cloud environment to detect PHI drift is essential to maintaining the highest security posture and reducing compliance risk.</a:t>
            </a:r>
            <a:br>
              <a:rPr lang="en-US" sz="1200" b="1">
                <a:cs typeface="+mn-lt"/>
              </a:rPr>
            </a:br>
            <a:endParaRPr lang="en-US" sz="1200" b="1">
              <a:solidFill>
                <a:schemeClr val="bg1"/>
              </a:solidFill>
              <a:ea typeface="Calibri"/>
              <a:cs typeface="Calibri"/>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lang="en-US" b="1">
                <a:solidFill>
                  <a:schemeClr val="tx2"/>
                </a:solidFill>
              </a:rPr>
              <a:t>Risk Identification, Prioritization &amp; Mitigation</a:t>
            </a:r>
            <a:r>
              <a:rPr lang="en-US" sz="1200" b="1">
                <a:solidFill>
                  <a:schemeClr val="bg1"/>
                </a:solidFill>
              </a:rPr>
              <a:t>: Knowing which security and compliance alerts are most important leads to higher risk. Prioritizing the most critical risks based on healthcare compliance and business continuity to the key to reducing alert fatigue and managing your exposure. </a:t>
            </a:r>
            <a:br>
              <a:rPr lang="en-US" sz="1200" b="1">
                <a:cs typeface="+mn-lt"/>
              </a:rPr>
            </a:br>
            <a:endParaRPr lang="en-US" sz="1200" b="1">
              <a:solidFill>
                <a:schemeClr val="bg1"/>
              </a:solidFill>
              <a:ea typeface="Calibri"/>
              <a:cs typeface="Calibri"/>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lang="en-US" b="1">
                <a:solidFill>
                  <a:srgbClr val="000000"/>
                </a:solidFill>
              </a:rPr>
              <a:t>Automated, Prescriptive, Guided &amp; Managed Remediations</a:t>
            </a:r>
            <a:r>
              <a:rPr lang="en-US" sz="1200" b="1">
                <a:solidFill>
                  <a:schemeClr val="bg1"/>
                </a:solidFill>
              </a:rPr>
              <a:t>: Staying compliant take both  proactive and reactive actions.  Remediating misconfigurations and vulnerabilities is critical to reducing the attack surface.  Automate easy to fix remediations, self-fix with healthcare regulatory-specific prescriptive recommendations, access expert guidance to talk you through the prescriptive recommendations or access fully managed remediation services.  Regardless of your cloud maturity we have we have what you need to reduce your risk exposure in the cloud. </a:t>
            </a:r>
            <a:br>
              <a:rPr lang="en-US" sz="1200" b="1">
                <a:cs typeface="+mn-lt"/>
              </a:rPr>
            </a:br>
            <a:endParaRPr lang="en-US" sz="1200" b="1">
              <a:solidFill>
                <a:schemeClr val="bg1"/>
              </a:solidFill>
              <a:ea typeface="Calibri"/>
              <a:cs typeface="Calibri"/>
            </a:endParaRPr>
          </a:p>
          <a:p>
            <a:pPr marL="171450" lvl="0" indent="-171450">
              <a:lnSpc>
                <a:spcPct val="130000"/>
              </a:lnSpc>
              <a:spcBef>
                <a:spcPts val="500"/>
              </a:spcBef>
              <a:buFont typeface="Arial" panose="020B0604020202020204" pitchFamily="34" charset="0"/>
              <a:buChar char="•"/>
            </a:pPr>
            <a:r>
              <a:rPr lang="en-US" sz="1200" b="1">
                <a:solidFill>
                  <a:schemeClr val="bg1"/>
                </a:solidFill>
              </a:rPr>
              <a:t>Audit-read Reports: Audits are time consuming and tough.  With The CyberHealth™ Platform, SRAs &amp; CRAs, you always have the evidential artifacts to make audits easier.  </a:t>
            </a:r>
            <a:endParaRPr lang="en-US" sz="1200" b="1">
              <a:solidFill>
                <a:schemeClr val="bg1"/>
              </a:solidFill>
              <a:ea typeface="Calibri"/>
              <a:cs typeface="Calibri"/>
            </a:endParaRPr>
          </a:p>
          <a:p>
            <a:pPr marL="114300" lvl="1" indent="0">
              <a:lnSpc>
                <a:spcPct val="130000"/>
              </a:lnSpc>
              <a:spcBef>
                <a:spcPts val="500"/>
              </a:spcBef>
              <a:buFont typeface="Wingdings" panose="05000000000000000000" pitchFamily="2" charset="2"/>
              <a:buNone/>
            </a:pPr>
            <a:endParaRPr lang="en-US"/>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3E8B8-1B9D-174E-81A9-A16CF9746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53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ClearDATA MDR is the only healthcare-focused, compliance-first option for award-winning software, real-time threat monitoring, prioritized insights and rapid responses—creating a formidable last line of defense against cyber criminals.</a:t>
            </a:r>
          </a:p>
          <a:p>
            <a:endParaRPr lang="en-US">
              <a:ea typeface="Calibri"/>
              <a:cs typeface="Calibri"/>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lang="en-US" b="1">
                <a:solidFill>
                  <a:schemeClr val="tx2"/>
                </a:solidFill>
                <a:latin typeface="Lato Light"/>
              </a:rPr>
              <a:t>Healthcare Specialized Expertise 24/7/365 </a:t>
            </a:r>
            <a:r>
              <a:rPr lang="en-US">
                <a:solidFill>
                  <a:schemeClr val="tx2"/>
                </a:solidFill>
                <a:latin typeface="Lato Light"/>
              </a:rPr>
              <a:t>– The top cyber threats targeting healthcare are different from those targeting financial services. With ClearDATA, you get cyber experts focused on what matters in healthcare around the clock.</a:t>
            </a:r>
            <a:br>
              <a:rPr lang="en-US">
                <a:solidFill>
                  <a:schemeClr val="tx2"/>
                </a:solidFill>
                <a:latin typeface="Lato Light"/>
              </a:rPr>
            </a:br>
            <a:endParaRPr lang="en-US">
              <a:solidFill>
                <a:schemeClr val="tx2"/>
              </a:solidFill>
              <a:latin typeface="Lato Light"/>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Proactive Threat </a:t>
            </a:r>
            <a:r>
              <a:rPr lang="en-US" b="1">
                <a:solidFill>
                  <a:schemeClr val="tx2"/>
                </a:solidFill>
                <a:latin typeface="Lato Light"/>
              </a:rPr>
              <a:t>Hunting &amp; Comprehensive Threat Intelligence </a:t>
            </a:r>
            <a:r>
              <a:rPr lang="en-US">
                <a:solidFill>
                  <a:schemeClr val="tx2"/>
                </a:solidFill>
                <a:latin typeface="Lato Light"/>
              </a:rPr>
              <a:t>– Similarly, its important to be aware of what’s happening holistically in the cyber threat landscape - but to understand how that translates to healthcare should trends evolve across industries. We bring together leading cyber threat intelligence sources combining them with our proprietary signals to keep customers on the cutting edge of cyber threats.</a:t>
            </a:r>
            <a:br>
              <a:rPr lang="en-US">
                <a:solidFill>
                  <a:schemeClr val="tx2"/>
                </a:solidFill>
                <a:latin typeface="Lato Light"/>
              </a:rPr>
            </a:br>
            <a:endParaRPr lang="en-US">
              <a:solidFill>
                <a:schemeClr val="tx2"/>
              </a:solidFill>
              <a:latin typeface="Lato Light"/>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Compliance-forward Security Innovatio</a:t>
            </a:r>
            <a:r>
              <a:rPr kumimoji="0" lang="en-US" b="0" i="0" u="none" strike="noStrike" kern="1200" cap="none" spc="0" normalizeH="0" baseline="0" noProof="0">
                <a:ln>
                  <a:noFill/>
                </a:ln>
                <a:solidFill>
                  <a:schemeClr val="tx2"/>
                </a:solidFill>
                <a:effectLst/>
                <a:uLnTx/>
                <a:uFillTx/>
                <a:latin typeface="Lato Light"/>
                <a:ea typeface="+mn-ea"/>
                <a:cs typeface="+mn-cs"/>
              </a:rPr>
              <a:t>n –Not all threats warrant the same level of urgency.  But knowing which are the most critical is hard to determine with alert noise and fatigue.  By aligning security posture to healthcare regulations, we prioritize cyber threats based on the greatest risk to healthcare organizations and your business.  That way your security and compliance risk is always minimalized.</a:t>
            </a:r>
            <a:br>
              <a:rPr kumimoji="0" lang="en-US" b="0" i="0" u="none" strike="noStrike" kern="1200" cap="none" spc="0" normalizeH="0" baseline="0" noProof="0">
                <a:ln>
                  <a:noFill/>
                </a:ln>
                <a:solidFill>
                  <a:schemeClr val="tx2"/>
                </a:solidFill>
                <a:effectLst/>
                <a:uLnTx/>
                <a:uFillTx/>
                <a:latin typeface="Lato Light"/>
                <a:ea typeface="+mn-ea"/>
                <a:cs typeface="+mn-cs"/>
              </a:rPr>
            </a:br>
            <a:endParaRPr kumimoji="0" lang="en-US" b="0" i="0" u="none" strike="noStrike" kern="1200" cap="none" spc="0" normalizeH="0" baseline="0" noProof="0">
              <a:ln>
                <a:noFill/>
              </a:ln>
              <a:solidFill>
                <a:schemeClr val="tx2"/>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Prioritized Insights, Rapid Responses </a:t>
            </a:r>
            <a:r>
              <a:rPr kumimoji="0" lang="en-US" b="0" i="0" u="none" strike="noStrike" kern="1200" cap="none" spc="0" normalizeH="0" baseline="0" noProof="0">
                <a:ln>
                  <a:noFill/>
                </a:ln>
                <a:solidFill>
                  <a:schemeClr val="tx2"/>
                </a:solidFill>
                <a:effectLst/>
                <a:uLnTx/>
                <a:uFillTx/>
                <a:latin typeface="Lato Light"/>
                <a:ea typeface="+mn-ea"/>
                <a:cs typeface="+mn-cs"/>
              </a:rPr>
              <a:t>– Responses times to cyber threats can be the difference between stopping a cyber threat in its tracks and the blast radius resulting in a breach. Our teams avg a mean time to incident and response that’s 5x faster than for healthcare orgs managing detection and response themselves. </a:t>
            </a:r>
            <a:br>
              <a:rPr kumimoji="0" lang="en-US" b="0" i="0" u="none" strike="noStrike" kern="1200" cap="none" spc="0" normalizeH="0" baseline="0" noProof="0">
                <a:ln>
                  <a:noFill/>
                </a:ln>
                <a:solidFill>
                  <a:schemeClr val="tx2"/>
                </a:solidFill>
                <a:effectLst/>
                <a:uLnTx/>
                <a:uFillTx/>
                <a:latin typeface="Lato Light"/>
                <a:ea typeface="+mn-ea"/>
                <a:cs typeface="+mn-cs"/>
              </a:rPr>
            </a:br>
            <a:endParaRPr kumimoji="0" lang="en-US" b="0" i="0" u="none" strike="noStrike" kern="1200" cap="none" spc="0" normalizeH="0" baseline="0" noProof="0">
              <a:ln>
                <a:noFill/>
              </a:ln>
              <a:solidFill>
                <a:schemeClr val="tx2"/>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Shared Intelligence, Collaborative Action </a:t>
            </a:r>
            <a:r>
              <a:rPr kumimoji="0" lang="en-US" b="0" i="0" u="none" strike="noStrike" kern="1200" cap="none" spc="0" normalizeH="0" baseline="0" noProof="0">
                <a:ln>
                  <a:noFill/>
                </a:ln>
                <a:solidFill>
                  <a:schemeClr val="tx2"/>
                </a:solidFill>
                <a:effectLst/>
                <a:uLnTx/>
                <a:uFillTx/>
                <a:latin typeface="Lato Light"/>
                <a:ea typeface="+mn-ea"/>
                <a:cs typeface="+mn-cs"/>
              </a:rPr>
              <a:t>– Fortifying the cloud from security and compliance risk is a team sport.  While we can take on management of your cloud security operations, how we partner effectively the foundation of both our and your success.  No silos or finger pointing here.  Just a partnership you can depend on.</a:t>
            </a:r>
          </a:p>
          <a:p>
            <a:pPr marL="241300" marR="0" lvl="1" indent="0" algn="l" defTabSz="914400" rtl="0" eaLnBrk="1" fontAlgn="auto" latinLnBrk="0" hangingPunct="1">
              <a:lnSpc>
                <a:spcPct val="130000"/>
              </a:lnSpc>
              <a:spcBef>
                <a:spcPts val="500"/>
              </a:spcBef>
              <a:spcAft>
                <a:spcPts val="0"/>
              </a:spcAft>
              <a:buClrTx/>
              <a:buSzTx/>
              <a:buFont typeface="Wingdings" panose="05000000000000000000" pitchFamily="2" charset="2"/>
              <a:buNone/>
              <a:tabLst/>
              <a:defRPr/>
            </a:pPr>
            <a:endParaRPr kumimoji="0" lang="en-US" b="0" i="0" u="none" strike="noStrike" kern="1200" cap="none" spc="0" normalizeH="0" baseline="0" noProof="0">
              <a:ln>
                <a:noFill/>
              </a:ln>
              <a:solidFill>
                <a:schemeClr val="tx2"/>
              </a:solidFill>
              <a:effectLst/>
              <a:uLnTx/>
              <a:uFillTx/>
              <a:latin typeface="Lato Light"/>
              <a:ea typeface="+mn-ea"/>
              <a:cs typeface="+mn-cs"/>
            </a:endParaRPr>
          </a:p>
          <a:p>
            <a:pPr marL="0" marR="0" lvl="0" indent="-215900" algn="l" defTabSz="914400" rtl="0" eaLnBrk="1" fontAlgn="auto" latinLnBrk="0" hangingPunct="1">
              <a:lnSpc>
                <a:spcPct val="130000"/>
              </a:lnSpc>
              <a:spcBef>
                <a:spcPts val="500"/>
              </a:spcBef>
              <a:spcAft>
                <a:spcPts val="0"/>
              </a:spcAft>
              <a:buClrTx/>
              <a:buSzTx/>
              <a:buFont typeface="Wingdings" panose="05000000000000000000" pitchFamily="2" charset="2"/>
              <a:buNone/>
              <a:tabLst/>
              <a:defRPr/>
            </a:pP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3E8B8-1B9D-174E-81A9-A16CF9746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87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0000"/>
              </a:lnSpc>
              <a:spcBef>
                <a:spcPts val="5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rgbClr val="000000"/>
                </a:solidFill>
                <a:effectLst/>
                <a:uLnTx/>
                <a:uFillTx/>
                <a:latin typeface="Lato Light"/>
                <a:ea typeface="+mn-ea"/>
                <a:cs typeface="+mn-cs"/>
              </a:rPr>
              <a:t>Having a CSPM platform is critical to knowing where you have exposure in your attack surface.  But at that level, its still on your teams to fix the vulnerabilities.  And the quicker you can identify and remediate those, the lower the risk and less likelihood you’ll be breached and experience the monstrous impact from regulatory requirements and fines, service downtime and reputational damage.  The best way to alleviate that risk is by having a partner whose only job is to focus on keeping your cloud resilient.  When we’re at the helm our customers experience a positive shift in confidence in their cloud because we:</a:t>
            </a:r>
          </a:p>
          <a:p>
            <a:pPr marL="0" marR="0" lvl="0" indent="0" algn="l" defTabSz="914400" rtl="0" eaLnBrk="1" fontAlgn="auto" latinLnBrk="0" hangingPunct="1">
              <a:lnSpc>
                <a:spcPct val="130000"/>
              </a:lnSpc>
              <a:spcBef>
                <a:spcPts val="500"/>
              </a:spcBef>
              <a:spcAft>
                <a:spcPts val="0"/>
              </a:spcAft>
              <a:buClrTx/>
              <a:buSzTx/>
              <a:buFont typeface="Arial" panose="020B0604020202020204" pitchFamily="34" charset="0"/>
              <a:buNone/>
              <a:tabLst/>
              <a:defRPr/>
            </a:pPr>
            <a:endParaRPr kumimoji="0" lang="en-US" b="1" i="0" u="none" strike="noStrike" kern="1200" cap="none" spc="0" normalizeH="0" baseline="0" noProof="0">
              <a:ln>
                <a:noFill/>
              </a:ln>
              <a:solidFill>
                <a:srgbClr val="000000"/>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rgbClr val="000000"/>
                </a:solidFill>
                <a:effectLst/>
                <a:uLnTx/>
                <a:uFillTx/>
                <a:latin typeface="Lato Light"/>
                <a:ea typeface="+mn-ea"/>
                <a:cs typeface="+mn-cs"/>
              </a:rPr>
              <a:t>Reduce Risk &amp; Help Optimize Their Budget </a:t>
            </a:r>
            <a:r>
              <a:rPr kumimoji="0" lang="en-US" b="0" i="0" u="none" strike="noStrike" kern="1200" cap="none" spc="0" normalizeH="0" baseline="0" noProof="0">
                <a:ln>
                  <a:noFill/>
                </a:ln>
                <a:solidFill>
                  <a:srgbClr val="000000"/>
                </a:solidFill>
                <a:effectLst/>
                <a:uLnTx/>
                <a:uFillTx/>
                <a:latin typeface="Lato Light"/>
                <a:ea typeface="+mn-ea"/>
                <a:cs typeface="+mn-cs"/>
              </a:rPr>
              <a:t>– Technical, security, compliance and budget debt compound over time when building and modernizing cloud infrastructure. We design your cloud for the most cost-effective security, compliance and resiliency posture w/ SRAs (security reference architecture) &amp; CRAs (compliance reference architecture) services.</a:t>
            </a:r>
            <a:br>
              <a:rPr kumimoji="0" lang="en-US" b="0" i="0" u="none" strike="noStrike" kern="1200" cap="none" spc="0" normalizeH="0" baseline="0" noProof="0">
                <a:ln>
                  <a:noFill/>
                </a:ln>
                <a:solidFill>
                  <a:srgbClr val="000000"/>
                </a:solidFill>
                <a:effectLst/>
                <a:uLnTx/>
                <a:uFillTx/>
                <a:latin typeface="Lato Light"/>
                <a:ea typeface="+mn-ea"/>
                <a:cs typeface="+mn-cs"/>
              </a:rPr>
            </a:br>
            <a:endParaRPr kumimoji="0" lang="en-US" b="0" i="0" u="none" strike="noStrike" kern="1200" cap="none" spc="0" normalizeH="0" baseline="0" noProof="0">
              <a:ln>
                <a:noFill/>
              </a:ln>
              <a:solidFill>
                <a:srgbClr val="000000"/>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rgbClr val="000000"/>
                </a:solidFill>
                <a:effectLst/>
                <a:uLnTx/>
                <a:uFillTx/>
                <a:latin typeface="Lato Light"/>
                <a:ea typeface="+mn-ea"/>
                <a:cs typeface="+mn-cs"/>
              </a:rPr>
              <a:t>Maintain Regulatory Compliance </a:t>
            </a:r>
            <a:r>
              <a:rPr kumimoji="0" lang="en-US" b="0" i="0" u="none" strike="noStrike" kern="1200" cap="none" spc="0" normalizeH="0" baseline="0" noProof="0">
                <a:ln>
                  <a:noFill/>
                </a:ln>
                <a:solidFill>
                  <a:srgbClr val="000000"/>
                </a:solidFill>
                <a:effectLst/>
                <a:uLnTx/>
                <a:uFillTx/>
                <a:latin typeface="Lato Light"/>
                <a:ea typeface="+mn-ea"/>
                <a:cs typeface="+mn-cs"/>
              </a:rPr>
              <a:t>– Identifying, prioritizing and remediating cloud vulnerabilities take constant vigilance. Our CSPM and managed services enforce and remediate non-compliance ensuring your security posture is always at its strongest – 24/7/365 – We do it so you don’t have to.</a:t>
            </a:r>
            <a:br>
              <a:rPr kumimoji="0" lang="en-US" b="0" i="0" u="none" strike="noStrike" kern="1200" cap="none" spc="0" normalizeH="0" baseline="0" noProof="0">
                <a:ln>
                  <a:noFill/>
                </a:ln>
                <a:solidFill>
                  <a:srgbClr val="000000"/>
                </a:solidFill>
                <a:effectLst/>
                <a:uLnTx/>
                <a:uFillTx/>
                <a:latin typeface="Lato Light"/>
                <a:ea typeface="+mn-ea"/>
                <a:cs typeface="+mn-cs"/>
              </a:rPr>
            </a:br>
            <a:endParaRPr kumimoji="0" lang="en-US" b="0" i="0" u="none" strike="noStrike" kern="1200" cap="none" spc="0" normalizeH="0" baseline="0" noProof="0">
              <a:ln>
                <a:noFill/>
              </a:ln>
              <a:solidFill>
                <a:srgbClr val="000000"/>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rgbClr val="000000"/>
                </a:solidFill>
                <a:effectLst/>
                <a:uLnTx/>
                <a:uFillTx/>
                <a:latin typeface="Lato Light"/>
                <a:ea typeface="+mn-ea"/>
                <a:cs typeface="+mn-cs"/>
              </a:rPr>
              <a:t>Minimize the Overhead of Ops </a:t>
            </a:r>
            <a:r>
              <a:rPr kumimoji="0" lang="en-US" b="0" i="0" u="none" strike="noStrike" kern="1200" cap="none" spc="0" normalizeH="0" baseline="0" noProof="0">
                <a:ln>
                  <a:noFill/>
                </a:ln>
                <a:solidFill>
                  <a:srgbClr val="000000"/>
                </a:solidFill>
                <a:effectLst/>
                <a:uLnTx/>
                <a:uFillTx/>
                <a:latin typeface="Lato Light"/>
                <a:ea typeface="+mn-ea"/>
                <a:cs typeface="+mn-cs"/>
              </a:rPr>
              <a:t>– If your teams are working on cloud security and compliance functions, they’re spending less time in innovation for revenue drivers.  When customers shift those functions to us, they experience twice the value of the security and compliance operations and at the same time increase their capacity for revenue innovation by 80%.</a:t>
            </a:r>
            <a:br>
              <a:rPr kumimoji="0" lang="en-US" b="0" i="0" u="none" strike="noStrike" kern="1200" cap="none" spc="0" normalizeH="0" baseline="0" noProof="0">
                <a:ln>
                  <a:noFill/>
                </a:ln>
                <a:solidFill>
                  <a:srgbClr val="000000"/>
                </a:solidFill>
                <a:effectLst/>
                <a:uLnTx/>
                <a:uFillTx/>
                <a:latin typeface="Lato Light"/>
                <a:ea typeface="+mn-ea"/>
                <a:cs typeface="+mn-cs"/>
              </a:rPr>
            </a:br>
            <a:endParaRPr kumimoji="0" lang="en-US" b="0" i="0" u="none" strike="noStrike" kern="1200" cap="none" spc="0" normalizeH="0" baseline="0" noProof="0">
              <a:ln>
                <a:noFill/>
              </a:ln>
              <a:solidFill>
                <a:srgbClr val="000000"/>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Proactively Configure, Monitor &amp; Troubleshoot Cloud Infrastructure</a:t>
            </a:r>
            <a:r>
              <a:rPr kumimoji="0" lang="en-US" b="0" i="0" u="none" strike="noStrike" kern="1200" cap="none" spc="0" normalizeH="0" baseline="0" noProof="0">
                <a:ln>
                  <a:noFill/>
                </a:ln>
                <a:solidFill>
                  <a:schemeClr val="tx2"/>
                </a:solidFill>
                <a:effectLst/>
                <a:uLnTx/>
                <a:uFillTx/>
                <a:latin typeface="Lato Light"/>
                <a:ea typeface="+mn-ea"/>
                <a:cs typeface="+mn-cs"/>
              </a:rPr>
              <a:t>– We’re not just reactive. We proactively monitor and fix cloud vulnerabilities to future proof your cloud resiliency to boost your proactive security posture and cyber resilience.</a:t>
            </a:r>
          </a:p>
          <a:p>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Lato Light"/>
                <a:ea typeface="+mn-ea"/>
                <a:cs typeface="+mn-cs"/>
              </a:rPr>
              <a:t>We’ve never had a client’s infrastructure under our management breached.  And we aim to keep it that way! </a:t>
            </a:r>
          </a:p>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3E8B8-1B9D-174E-81A9-A16CF9746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177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0000"/>
              </a:lnSpc>
              <a:spcBef>
                <a:spcPts val="5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tx2"/>
                </a:solidFill>
                <a:effectLst/>
                <a:uLnTx/>
                <a:uFillTx/>
                <a:latin typeface="Lato Light"/>
                <a:ea typeface="+mn-ea"/>
                <a:cs typeface="+mn-cs"/>
              </a:rPr>
              <a:t>We know there’s always more to do than what you can get done.  And those tradeoffs come down to prioritization of resources – usually the time and focus of your team.  With our ClearDATA Professional Services team, you can free yourself of those limits to accelerate your cloud and security posture strategy. </a:t>
            </a: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endParaRPr kumimoji="0" lang="en-US" b="1" i="0" u="none" strike="noStrike" kern="1200" cap="none" spc="0" normalizeH="0" baseline="0" noProof="0">
              <a:ln>
                <a:noFill/>
              </a:ln>
              <a:solidFill>
                <a:schemeClr val="tx2"/>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Staff Augmentation </a:t>
            </a:r>
            <a:r>
              <a:rPr kumimoji="0" lang="en-US" b="0" i="0" u="none" strike="noStrike" kern="1200" cap="none" spc="0" normalizeH="0" baseline="0" noProof="0">
                <a:ln>
                  <a:noFill/>
                </a:ln>
                <a:solidFill>
                  <a:schemeClr val="tx2"/>
                </a:solidFill>
                <a:effectLst/>
                <a:uLnTx/>
                <a:uFillTx/>
                <a:latin typeface="Lato Light"/>
                <a:ea typeface="+mn-ea"/>
                <a:cs typeface="+mn-cs"/>
              </a:rPr>
              <a:t>– Getting continuous access to the highest level of expertise to ensuring business continuity is an on-going battle. To you avoid the risks from team attrition or limited budgets we can spin up and down the best talent.</a:t>
            </a: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Cloud Migration Acceleration </a:t>
            </a:r>
            <a:r>
              <a:rPr kumimoji="0" lang="en-US" b="0" i="0" u="none" strike="noStrike" kern="1200" cap="none" spc="0" normalizeH="0" baseline="0" noProof="0">
                <a:ln>
                  <a:noFill/>
                </a:ln>
                <a:solidFill>
                  <a:schemeClr val="tx2"/>
                </a:solidFill>
                <a:effectLst/>
                <a:uLnTx/>
                <a:uFillTx/>
                <a:latin typeface="Lato Light"/>
                <a:ea typeface="+mn-ea"/>
                <a:cs typeface="+mn-cs"/>
              </a:rPr>
              <a:t>– Innovating in the cloud is a necessity.  Doing it safely is hard and slows you down.  We can get you there faster with </a:t>
            </a:r>
            <a:r>
              <a:rPr kumimoji="0" lang="en-US" sz="1200" b="0" i="0" u="none" strike="noStrike" kern="1200" cap="none" spc="0" normalizeH="0" baseline="0" noProof="0">
                <a:ln>
                  <a:noFill/>
                </a:ln>
                <a:solidFill>
                  <a:schemeClr val="tx1"/>
                </a:solidFill>
                <a:effectLst/>
                <a:uLnTx/>
                <a:uFillTx/>
                <a:latin typeface="Lato Light"/>
                <a:ea typeface="+mn-lt"/>
                <a:cs typeface="+mn-lt"/>
              </a:rPr>
              <a:t>a</a:t>
            </a:r>
            <a:r>
              <a:rPr lang="en-US" sz="1200" err="1">
                <a:solidFill>
                  <a:schemeClr val="tx1"/>
                </a:solidFill>
                <a:ea typeface="+mn-lt"/>
                <a:cs typeface="+mn-lt"/>
              </a:rPr>
              <a:t>ssessments</a:t>
            </a:r>
            <a:r>
              <a:rPr lang="en-US" sz="1200">
                <a:solidFill>
                  <a:schemeClr val="tx1"/>
                </a:solidFill>
                <a:ea typeface="+mn-lt"/>
                <a:cs typeface="+mn-lt"/>
              </a:rPr>
              <a:t> of infrastructure reference designs and workload migrations.</a:t>
            </a:r>
            <a:endParaRPr kumimoji="0" lang="en-US" b="0" i="0" u="none" strike="noStrike" kern="1200" cap="none" spc="0" normalizeH="0" baseline="0" noProof="0">
              <a:ln>
                <a:noFill/>
              </a:ln>
              <a:solidFill>
                <a:schemeClr val="tx2"/>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Cloud FinOps / Spend Management </a:t>
            </a:r>
            <a:r>
              <a:rPr kumimoji="0" lang="en-US" b="0" i="0" u="none" strike="noStrike" kern="1200" cap="none" spc="0" normalizeH="0" baseline="0" noProof="0">
                <a:ln>
                  <a:noFill/>
                </a:ln>
                <a:solidFill>
                  <a:schemeClr val="tx2"/>
                </a:solidFill>
                <a:effectLst/>
                <a:uLnTx/>
                <a:uFillTx/>
                <a:latin typeface="Lato Light"/>
                <a:ea typeface="+mn-ea"/>
                <a:cs typeface="+mn-cs"/>
              </a:rPr>
              <a:t>– You don’t know what you don’t know.  And that can lead to inflated costs; but it doesn’t have to. We can help you optimize your investments </a:t>
            </a:r>
            <a:r>
              <a:rPr lang="en-US" sz="1200">
                <a:solidFill>
                  <a:schemeClr val="tx1"/>
                </a:solidFill>
                <a:ea typeface="+mn-lt"/>
                <a:cs typeface="+mn-lt"/>
              </a:rPr>
              <a:t>with our expertise in cost-efficient cloud architecture and innovation</a:t>
            </a:r>
            <a:r>
              <a:rPr kumimoji="0" lang="en-US" b="0" i="0" u="none" strike="noStrike" kern="1200" cap="none" spc="0" normalizeH="0" baseline="0" noProof="0">
                <a:ln>
                  <a:noFill/>
                </a:ln>
                <a:solidFill>
                  <a:schemeClr val="tx2"/>
                </a:solidFill>
                <a:effectLst/>
                <a:uLnTx/>
                <a:uFillTx/>
                <a:latin typeface="Lato Light"/>
                <a:ea typeface="+mn-ea"/>
                <a:cs typeface="+mn-cs"/>
              </a:rPr>
              <a:t> by </a:t>
            </a:r>
            <a:r>
              <a:rPr kumimoji="0" lang="en-US" sz="1200" b="0" i="0" u="none" strike="noStrike" kern="1200" cap="none" spc="0" normalizeH="0" baseline="0" noProof="0">
                <a:ln>
                  <a:noFill/>
                </a:ln>
                <a:solidFill>
                  <a:schemeClr val="tx1"/>
                </a:solidFill>
                <a:effectLst/>
                <a:uLnTx/>
                <a:uFillTx/>
                <a:latin typeface="Lato Light"/>
                <a:ea typeface="+mn-lt"/>
                <a:cs typeface="+mn-lt"/>
              </a:rPr>
              <a:t>r</a:t>
            </a:r>
            <a:r>
              <a:rPr lang="en-US" sz="1200" err="1">
                <a:solidFill>
                  <a:schemeClr val="tx1"/>
                </a:solidFill>
                <a:ea typeface="+mn-lt"/>
                <a:cs typeface="+mn-lt"/>
              </a:rPr>
              <a:t>ight</a:t>
            </a:r>
            <a:r>
              <a:rPr lang="en-US" sz="1200">
                <a:solidFill>
                  <a:schemeClr val="tx1"/>
                </a:solidFill>
                <a:ea typeface="+mn-lt"/>
                <a:cs typeface="+mn-lt"/>
              </a:rPr>
              <a:t>-sizing your resources and prioritizing to your goals and budgets.</a:t>
            </a:r>
            <a:endParaRPr kumimoji="0" lang="en-US" b="0" i="0" u="none" strike="noStrike" kern="1200" cap="none" spc="0" normalizeH="0" baseline="0" noProof="0">
              <a:ln>
                <a:noFill/>
              </a:ln>
              <a:solidFill>
                <a:schemeClr val="tx2"/>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Platform Engineering &amp; DevOps – SRE </a:t>
            </a:r>
            <a:r>
              <a:rPr kumimoji="0" lang="en-US" b="0" i="0" u="none" strike="noStrike" kern="1200" cap="none" spc="0" normalizeH="0" baseline="0" noProof="0">
                <a:ln>
                  <a:noFill/>
                </a:ln>
                <a:solidFill>
                  <a:schemeClr val="tx2"/>
                </a:solidFill>
                <a:effectLst/>
                <a:uLnTx/>
                <a:uFillTx/>
                <a:latin typeface="Lato Light"/>
                <a:ea typeface="+mn-ea"/>
                <a:cs typeface="+mn-cs"/>
              </a:rPr>
              <a:t>– Having a round-the-clock team on-call is expensive. We can ensure you’re optimizing investments in site reliability by </a:t>
            </a:r>
            <a:r>
              <a:rPr kumimoji="0" lang="en-US" sz="1200" b="0" i="0" u="none" strike="noStrike" kern="1200" cap="none" spc="0" normalizeH="0" baseline="0" noProof="0">
                <a:ln>
                  <a:noFill/>
                </a:ln>
                <a:solidFill>
                  <a:schemeClr val="tx1"/>
                </a:solidFill>
                <a:effectLst/>
                <a:uLnTx/>
                <a:uFillTx/>
                <a:latin typeface="Lato Light"/>
                <a:ea typeface="+mn-lt"/>
                <a:cs typeface="+mn-lt"/>
              </a:rPr>
              <a:t>m</a:t>
            </a:r>
            <a:r>
              <a:rPr lang="en-US" sz="1200" err="1">
                <a:solidFill>
                  <a:schemeClr val="tx1"/>
                </a:solidFill>
                <a:ea typeface="+mn-lt"/>
                <a:cs typeface="+mn-lt"/>
              </a:rPr>
              <a:t>anaging</a:t>
            </a:r>
            <a:r>
              <a:rPr lang="en-US" sz="1200">
                <a:solidFill>
                  <a:schemeClr val="tx1"/>
                </a:solidFill>
                <a:ea typeface="+mn-lt"/>
                <a:cs typeface="+mn-lt"/>
              </a:rPr>
              <a:t>, supporting, and troubleshooting deployments.</a:t>
            </a:r>
            <a:endParaRPr kumimoji="0" lang="en-US" b="0" i="0" u="none" strike="noStrike" kern="1200" cap="none" spc="0" normalizeH="0" baseline="0" noProof="0">
              <a:ln>
                <a:noFill/>
              </a:ln>
              <a:solidFill>
                <a:schemeClr val="tx2"/>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Infrastructure Modernization </a:t>
            </a:r>
            <a:r>
              <a:rPr kumimoji="0" lang="en-US" b="0" i="0" u="none" strike="noStrike" kern="1200" cap="none" spc="0" normalizeH="0" baseline="0" noProof="0">
                <a:ln>
                  <a:noFill/>
                </a:ln>
                <a:solidFill>
                  <a:schemeClr val="tx2"/>
                </a:solidFill>
                <a:effectLst/>
                <a:uLnTx/>
                <a:uFillTx/>
                <a:latin typeface="Lato Light"/>
                <a:ea typeface="+mn-ea"/>
                <a:cs typeface="+mn-cs"/>
              </a:rPr>
              <a:t>– advancing your cloud strategy is important to innovation, but often takes a backseat due to capacity and resources.  We can advance your modernization strategy by partnering with you to </a:t>
            </a:r>
            <a:r>
              <a:rPr lang="en-US" sz="1200">
                <a:solidFill>
                  <a:srgbClr val="FFFFFF"/>
                </a:solidFill>
                <a:ea typeface="+mn-lt"/>
                <a:cs typeface="+mn-lt"/>
              </a:rPr>
              <a:t>develop a path forward to innovation.</a:t>
            </a:r>
            <a:endParaRPr kumimoji="0" lang="en-US" b="0" i="0" u="none" strike="noStrike" kern="1200" cap="none" spc="0" normalizeH="0" baseline="0" noProof="0">
              <a:ln>
                <a:noFill/>
              </a:ln>
              <a:solidFill>
                <a:schemeClr val="tx2"/>
              </a:solidFill>
              <a:effectLst/>
              <a:uLnTx/>
              <a:uFillTx/>
              <a:latin typeface="Lato Light"/>
              <a:ea typeface="+mn-ea"/>
              <a:cs typeface="+mn-cs"/>
            </a:endParaRP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schemeClr val="tx2"/>
                </a:solidFill>
                <a:effectLst/>
                <a:uLnTx/>
                <a:uFillTx/>
                <a:latin typeface="Lato Light"/>
                <a:ea typeface="+mn-ea"/>
                <a:cs typeface="+mn-cs"/>
              </a:rPr>
              <a:t>Healthcare WAFR powered by </a:t>
            </a:r>
            <a:r>
              <a:rPr kumimoji="0" lang="en-US" b="1" i="0" u="none" strike="noStrike" kern="1200" cap="none" spc="0" normalizeH="0" baseline="0" noProof="0" err="1">
                <a:ln>
                  <a:noFill/>
                </a:ln>
                <a:solidFill>
                  <a:schemeClr val="tx2"/>
                </a:solidFill>
                <a:effectLst/>
                <a:uLnTx/>
                <a:uFillTx/>
                <a:latin typeface="Lato Light"/>
                <a:ea typeface="+mn-ea"/>
                <a:cs typeface="+mn-cs"/>
              </a:rPr>
              <a:t>CyberHealth</a:t>
            </a:r>
            <a:r>
              <a:rPr kumimoji="0" lang="en-US" b="1" i="0" u="none" strike="noStrike" kern="1200" cap="none" spc="0" normalizeH="0" baseline="30000" noProof="0" err="1">
                <a:ln>
                  <a:noFill/>
                </a:ln>
                <a:solidFill>
                  <a:schemeClr val="tx2"/>
                </a:solidFill>
                <a:effectLst/>
                <a:uLnTx/>
                <a:uFillTx/>
                <a:latin typeface="Lato Light"/>
                <a:ea typeface="+mn-ea"/>
                <a:cs typeface="+mn-cs"/>
              </a:rPr>
              <a:t>TM</a:t>
            </a:r>
            <a:r>
              <a:rPr kumimoji="0" lang="en-US" b="1" i="0" u="none" strike="noStrike" kern="1200" cap="none" spc="0" normalizeH="0" baseline="0" noProof="0">
                <a:ln>
                  <a:noFill/>
                </a:ln>
                <a:solidFill>
                  <a:schemeClr val="tx2"/>
                </a:solidFill>
                <a:effectLst/>
                <a:uLnTx/>
                <a:uFillTx/>
                <a:latin typeface="Lato Light"/>
                <a:ea typeface="+mn-ea"/>
                <a:cs typeface="+mn-cs"/>
              </a:rPr>
              <a:t> Platform </a:t>
            </a:r>
            <a:r>
              <a:rPr kumimoji="0" lang="en-US" b="0" i="0" u="none" strike="noStrike" kern="1200" cap="none" spc="0" normalizeH="0" baseline="0" noProof="0">
                <a:ln>
                  <a:noFill/>
                </a:ln>
                <a:solidFill>
                  <a:schemeClr val="tx2"/>
                </a:solidFill>
                <a:effectLst/>
                <a:uLnTx/>
                <a:uFillTx/>
                <a:latin typeface="Lato Light"/>
                <a:ea typeface="+mn-ea"/>
                <a:cs typeface="+mn-cs"/>
              </a:rPr>
              <a:t>– Access your architecture is important to maintain a robust security posture. Doing it through the lens of healthcare regulations is tough.  But not with us.  Our </a:t>
            </a:r>
            <a:r>
              <a:rPr kumimoji="0" lang="en-US" b="0" i="0" u="none" strike="noStrike" kern="1200" cap="none" spc="0" normalizeH="0" baseline="0" noProof="0" err="1">
                <a:ln>
                  <a:noFill/>
                </a:ln>
                <a:solidFill>
                  <a:schemeClr val="tx2"/>
                </a:solidFill>
                <a:effectLst/>
                <a:uLnTx/>
                <a:uFillTx/>
                <a:latin typeface="Lato Light"/>
                <a:ea typeface="+mn-ea"/>
                <a:cs typeface="+mn-cs"/>
              </a:rPr>
              <a:t>CyberHealth</a:t>
            </a:r>
            <a:r>
              <a:rPr kumimoji="0" lang="en-US" b="0" i="0" u="none" strike="noStrike" kern="1200" cap="none" spc="0" normalizeH="0" baseline="0" noProof="0">
                <a:ln>
                  <a:noFill/>
                </a:ln>
                <a:solidFill>
                  <a:schemeClr val="tx2"/>
                </a:solidFill>
                <a:effectLst/>
                <a:uLnTx/>
                <a:uFillTx/>
                <a:latin typeface="Lato Light"/>
                <a:ea typeface="+mn-ea"/>
                <a:cs typeface="+mn-cs"/>
              </a:rPr>
              <a:t> Platform closes that gap with ease and our professional services teams can create these artifacts for you so you can focus on innovating healthcare in the cloud.</a:t>
            </a:r>
          </a:p>
          <a:p>
            <a:pPr marL="171450" marR="0" lvl="0" indent="-17145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lang="en-US" b="1">
                <a:solidFill>
                  <a:srgbClr val="000000"/>
                </a:solidFill>
                <a:ea typeface="+mn-ea"/>
                <a:cs typeface="+mn-cs"/>
              </a:rPr>
              <a:t>Multi-cloud </a:t>
            </a:r>
            <a:r>
              <a:rPr lang="en-US" b="1" err="1">
                <a:solidFill>
                  <a:srgbClr val="000000"/>
                </a:solidFill>
                <a:ea typeface="+mn-ea"/>
                <a:cs typeface="+mn-cs"/>
              </a:rPr>
              <a:t>GenAI</a:t>
            </a:r>
            <a:r>
              <a:rPr lang="en-US" b="1">
                <a:solidFill>
                  <a:srgbClr val="000000"/>
                </a:solidFill>
                <a:ea typeface="+mn-ea"/>
                <a:cs typeface="+mn-cs"/>
              </a:rPr>
              <a:t> </a:t>
            </a:r>
            <a:r>
              <a:rPr lang="en-US">
                <a:solidFill>
                  <a:srgbClr val="000000"/>
                </a:solidFill>
                <a:ea typeface="+mn-ea"/>
                <a:cs typeface="+mn-cs"/>
              </a:rPr>
              <a:t>– Figuring out which models to use for what use cases can make the difference in how AI can impact your efforts to improve healthcare outcomes.  We’ve power many initiatives using </a:t>
            </a:r>
            <a:r>
              <a:rPr lang="en-US" err="1">
                <a:solidFill>
                  <a:srgbClr val="000000"/>
                </a:solidFill>
                <a:ea typeface="+mn-ea"/>
                <a:cs typeface="+mn-cs"/>
              </a:rPr>
              <a:t>GenAI</a:t>
            </a:r>
            <a:r>
              <a:rPr lang="en-US">
                <a:solidFill>
                  <a:srgbClr val="000000"/>
                </a:solidFill>
                <a:ea typeface="+mn-ea"/>
                <a:cs typeface="+mn-cs"/>
              </a:rPr>
              <a:t> from prior-auth handling to efficient CPT handling to discovering health plan information to improved patient journeys.  We can support and accelerate your </a:t>
            </a:r>
            <a:r>
              <a:rPr lang="en-US" err="1">
                <a:solidFill>
                  <a:srgbClr val="000000"/>
                </a:solidFill>
                <a:ea typeface="+mn-ea"/>
                <a:cs typeface="+mn-cs"/>
              </a:rPr>
              <a:t>GenAI</a:t>
            </a:r>
            <a:r>
              <a:rPr lang="en-US">
                <a:solidFill>
                  <a:srgbClr val="000000"/>
                </a:solidFill>
                <a:ea typeface="+mn-ea"/>
                <a:cs typeface="+mn-cs"/>
              </a:rPr>
              <a:t> strategy.</a:t>
            </a:r>
          </a:p>
          <a:p>
            <a:pPr marL="0" marR="0" lvl="0" indent="0" algn="l" defTabSz="914400" rtl="0" eaLnBrk="1" fontAlgn="auto" latinLnBrk="0" hangingPunct="1">
              <a:lnSpc>
                <a:spcPct val="130000"/>
              </a:lnSpc>
              <a:spcBef>
                <a:spcPts val="500"/>
              </a:spcBef>
              <a:spcAft>
                <a:spcPts val="0"/>
              </a:spcAft>
              <a:buClrTx/>
              <a:buSzTx/>
              <a:buFont typeface="Arial" panose="020B0604020202020204" pitchFamily="34" charset="0"/>
              <a:buNone/>
              <a:tabLst/>
              <a:defRPr/>
            </a:pPr>
            <a:endParaRPr kumimoji="0" lang="en-US" b="0" i="0" u="none" strike="noStrike" kern="1200" cap="none" spc="0" normalizeH="0" baseline="0" noProof="0">
              <a:ln>
                <a:noFill/>
              </a:ln>
              <a:solidFill>
                <a:schemeClr val="tx2"/>
              </a:solidFill>
              <a:effectLst/>
              <a:uLnTx/>
              <a:uFillTx/>
              <a:latin typeface="Lato Light"/>
              <a:ea typeface="+mn-ea"/>
              <a:cs typeface="+mn-cs"/>
            </a:endParaRPr>
          </a:p>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3E8B8-1B9D-174E-81A9-A16CF9746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28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kern="100" dirty="0" err="1">
                <a:latin typeface="Aptos"/>
                <a:ea typeface="Aptos" panose="020B0004020202020204" pitchFamily="34" charset="0"/>
                <a:cs typeface="Arial" panose="020B0604020202020204" pitchFamily="34" charset="0"/>
              </a:rPr>
              <a:t>ConcertAI</a:t>
            </a:r>
            <a:r>
              <a:rPr lang="en-US" sz="1800" kern="100" dirty="0">
                <a:latin typeface="Aptos"/>
                <a:ea typeface="Aptos" panose="020B0004020202020204" pitchFamily="34" charset="0"/>
                <a:cs typeface="Arial" panose="020B0604020202020204" pitchFamily="34" charset="0"/>
              </a:rPr>
              <a:t> was growing quickly and while they had in-house expertise in AWS, some customers were required to deploy in Azure. As a result, they started to fall behind, impeding growth and slowing customer acquisition. Instead of ramping up their expertise in Azure, they turned to </a:t>
            </a:r>
            <a:r>
              <a:rPr lang="en-US" sz="1800" kern="100" dirty="0" err="1">
                <a:latin typeface="Aptos"/>
                <a:ea typeface="Aptos" panose="020B0004020202020204" pitchFamily="34" charset="0"/>
                <a:cs typeface="Arial" panose="020B0604020202020204" pitchFamily="34" charset="0"/>
              </a:rPr>
              <a:t>ClearDATA</a:t>
            </a:r>
            <a:r>
              <a:rPr lang="en-US" sz="1800" kern="100" dirty="0">
                <a:latin typeface="Aptos"/>
                <a:ea typeface="Aptos" panose="020B0004020202020204" pitchFamily="34" charset="0"/>
                <a:cs typeface="Arial" panose="020B0604020202020204" pitchFamily="34" charset="0"/>
              </a:rPr>
              <a:t> to provide secure infrastructure for both AWS and Azure, so they could focus on customer delivery and not ramping up cloud expertise in-house. </a:t>
            </a:r>
          </a:p>
          <a:p>
            <a:endParaRPr lang="en-US" sz="1800" kern="100" dirty="0">
              <a:latin typeface="Aptos"/>
            </a:endParaRPr>
          </a:p>
          <a:p>
            <a:r>
              <a:rPr lang="en-US" sz="1800" kern="100" dirty="0">
                <a:latin typeface="Aptos"/>
              </a:rPr>
              <a:t>As a result, their deployment speed increased 7x and they also eliminated the overhead of having an additional 1-2 days of meetings to plan it all out. That's almost 2 weeks of full time work saved on their most recent project alone.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E2F6-B1FE-4543-ADCE-7F7EC46358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28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r>
              <a:rPr lang="en-US" sz="1800" kern="100" dirty="0" err="1">
                <a:latin typeface="Aptos"/>
                <a:ea typeface="Aptos" panose="020B0004020202020204" pitchFamily="34" charset="0"/>
                <a:cs typeface="Arial" panose="020B0604020202020204" pitchFamily="34" charset="0"/>
              </a:rPr>
              <a:t>Machinify</a:t>
            </a:r>
            <a:r>
              <a:rPr lang="en-US" sz="1800" kern="100" dirty="0">
                <a:latin typeface="Aptos"/>
                <a:ea typeface="Aptos" panose="020B0004020202020204" pitchFamily="34" charset="0"/>
                <a:cs typeface="Arial" panose="020B0604020202020204" pitchFamily="34" charset="0"/>
              </a:rPr>
              <a:t> became a </a:t>
            </a:r>
            <a:r>
              <a:rPr lang="en-US" sz="1800" kern="100" dirty="0" err="1">
                <a:latin typeface="Aptos"/>
                <a:ea typeface="Aptos" panose="020B0004020202020204" pitchFamily="34" charset="0"/>
                <a:cs typeface="Arial" panose="020B0604020202020204" pitchFamily="34" charset="0"/>
              </a:rPr>
              <a:t>ClearDATA</a:t>
            </a:r>
            <a:r>
              <a:rPr lang="en-US" sz="1800" kern="100" dirty="0">
                <a:latin typeface="Aptos"/>
                <a:ea typeface="Aptos" panose="020B0004020202020204" pitchFamily="34" charset="0"/>
                <a:cs typeface="Arial" panose="020B0604020202020204" pitchFamily="34" charset="0"/>
              </a:rPr>
              <a:t> customer in 2019 where we initially helped them save nearly 50% in cloud ops expenses, they came back to us a few years later with a different use case. At the time, their business of prior authorization requests was completely manual and prone to human error, which often results in lengthy, arduous appeals. </a:t>
            </a:r>
            <a:endParaRPr lang="en-US"/>
          </a:p>
          <a:p>
            <a:endParaRPr lang="en-US" sz="1800" kern="100" dirty="0">
              <a:latin typeface="Aptos"/>
              <a:ea typeface="Aptos" panose="020B0004020202020204" pitchFamily="34" charset="0"/>
              <a:cs typeface="Arial" panose="020B0604020202020204" pitchFamily="34" charset="0"/>
            </a:endParaRPr>
          </a:p>
          <a:p>
            <a:r>
              <a:rPr lang="en-US" sz="1800" kern="100" dirty="0">
                <a:latin typeface="Aptos"/>
                <a:ea typeface="Aptos" panose="020B0004020202020204" pitchFamily="34" charset="0"/>
                <a:cs typeface="Arial" panose="020B0604020202020204" pitchFamily="34" charset="0"/>
              </a:rPr>
              <a:t>By automating this process through AI and moving these workloads to the cloud, they could streamline the prior authorization process, eliminating human error and vastly reducing the number of appeals. As a result, they experienced exponential growth as a company, which led them to be acquired in 2024 and merged with 3 other businesses.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E2F6-B1FE-4543-ADCE-7F7EC46358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44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5DEB-EA1D-DA19-7EDE-C010073D4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D1766-0D32-9E8B-DBB7-2C2732A2ECE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3DFA918-8940-574E-4F54-89FE196E41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[Slide Goal: highlight the major challenges CISO’s face related to PHI in the cloud]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TALK TRACK: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There’s a lot of challenges healthcare orgs face in today’s world as it relates to the cloud and safeguarding PHI from cyber threats.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 threat landscape evolves quickly, increasing the attack surface faster than most can keep up.  M&amp;A activity, new technologies to improve value-based care and legacy technologies all mix to create what feels like an insurmountable 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that’s because getting a handle on what data lives where, is protected or not requires different sets of technology and skills to unmask this rats nest of the attack surface.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 reality is, what was successful yesterday no longer is effective today.  New tech innovation doesn’t absolve risk and exposure.  It simply shifts where it exists and requires new approaches and skills to shift with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ultimately, chasing all these monsters detracts from accelerating the promise of efficient innovation cloud can deliver.  And slower speed to market never won the race to the top.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All of this is compounded by a sea of technology solutions to choose from and manage, as well as the talent to deliver on the strategic vision.</a:t>
            </a:r>
            <a:b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TRANSITION</a:t>
            </a:r>
            <a:b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if we look at the market, its clear things are not getting any better.</a:t>
            </a:r>
          </a:p>
        </p:txBody>
      </p:sp>
    </p:spTree>
    <p:extLst>
      <p:ext uri="{BB962C8B-B14F-4D97-AF65-F5344CB8AC3E}">
        <p14:creationId xmlns:p14="http://schemas.microsoft.com/office/powerpoint/2010/main" val="1345839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r>
              <a:rPr lang="en-US" dirty="0">
                <a:effectLst/>
                <a:uFillTx/>
              </a:rPr>
              <a:t>Horizon came to </a:t>
            </a:r>
            <a:r>
              <a:rPr lang="en-US" dirty="0" err="1">
                <a:effectLst/>
                <a:uFillTx/>
              </a:rPr>
              <a:t>ClearDATA</a:t>
            </a:r>
            <a:r>
              <a:rPr lang="en-US" dirty="0">
                <a:effectLst/>
                <a:uFillTx/>
              </a:rPr>
              <a:t> in 2020 wanting to migrate workloads to AWS, but didn’t have the expertise in-house in order to do so in a secure and compliant fashion. </a:t>
            </a:r>
            <a:endParaRPr lang="en-US">
              <a:effectLst/>
              <a:uFillTx/>
              <a:ea typeface="Calibri"/>
              <a:cs typeface="Calibri"/>
            </a:endParaRPr>
          </a:p>
          <a:p>
            <a:endParaRPr lang="en-US">
              <a:effectLst/>
              <a:uFillTx/>
            </a:endParaRPr>
          </a:p>
          <a:p>
            <a:r>
              <a:rPr lang="en-US" dirty="0" err="1">
                <a:effectLst/>
                <a:uFillTx/>
              </a:rPr>
              <a:t>ClearDATA</a:t>
            </a:r>
            <a:r>
              <a:rPr lang="en-US" dirty="0">
                <a:effectLst/>
                <a:uFillTx/>
              </a:rPr>
              <a:t> was able to fill the gap in AWS expertise to guide them on their journey in adopting a cloud strategy in a secure and compliant fashion, while increasing operational efficiency as an extension of their in-house security teams. </a:t>
            </a:r>
            <a:endParaRPr lang="en-US" dirty="0">
              <a:effectLst/>
              <a:uFillTx/>
              <a:ea typeface="Calibri"/>
              <a:cs typeface="Calibri"/>
            </a:endParaRPr>
          </a:p>
          <a:p>
            <a:endParaRPr lang="en-US">
              <a:effectLst/>
              <a:uFillTx/>
            </a:endParaRPr>
          </a:p>
          <a:p>
            <a:r>
              <a:rPr lang="en-US" dirty="0">
                <a:effectLst/>
                <a:uFillTx/>
              </a:rPr>
              <a:t>As a result, Horizon has maintained a 95% continuously compliant rate as they grew from 2 AWS accounts in 2020 to 45 accounts and still growing in 2025. </a:t>
            </a:r>
            <a:endParaRPr lang="en-US" dirty="0">
              <a:effectLst/>
              <a:uFillTx/>
              <a:ea typeface="Calibri"/>
              <a:cs typeface="Calibri"/>
            </a:endParaRPr>
          </a:p>
          <a:p>
            <a:endParaRPr lang="en-US" dirty="0">
              <a:uFillTx/>
              <a:ea typeface="Calibri"/>
              <a:cs typeface="Calibri"/>
            </a:endParaRPr>
          </a:p>
          <a:p>
            <a:r>
              <a:rPr lang="en-US" dirty="0">
                <a:ea typeface="Calibri" panose="020F0502020204030204"/>
                <a:cs typeface="Calibri" panose="020F0502020204030204"/>
              </a:rPr>
              <a:t>All while maintaining a 95% continuous compliant rate. </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E2F6-B1FE-4543-ADCE-7F7EC46358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53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r>
              <a:rPr lang="en-US" sz="1800" kern="100" err="1">
                <a:effectLst/>
                <a:latin typeface="Aptos" panose="020B0004020202020204" pitchFamily="34" charset="0"/>
                <a:ea typeface="Aptos" panose="020B0004020202020204" pitchFamily="34" charset="0"/>
                <a:cs typeface="Arial" panose="020B0604020202020204" pitchFamily="34" charset="0"/>
              </a:rPr>
              <a:t>Expion</a:t>
            </a:r>
            <a:r>
              <a:rPr lang="en-US" sz="1800" kern="100">
                <a:effectLst/>
                <a:latin typeface="Aptos" panose="020B0004020202020204" pitchFamily="34" charset="0"/>
                <a:ea typeface="Aptos" panose="020B0004020202020204" pitchFamily="34" charset="0"/>
                <a:cs typeface="Arial" panose="020B0604020202020204" pitchFamily="34" charset="0"/>
              </a:rPr>
              <a:t> is a leading SaaS cost containment company.  For Healthcare company’s, they need to be HIPAA compliant and HITRUST certified in the cloud to service their customers.</a:t>
            </a:r>
          </a:p>
          <a:p>
            <a:pPr marL="0" marR="0"/>
            <a:r>
              <a:rPr lang="en-US" sz="1800" kern="100">
                <a:effectLst/>
                <a:latin typeface="Aptos" panose="020B0004020202020204" pitchFamily="34" charset="0"/>
                <a:ea typeface="Aptos" panose="020B0004020202020204" pitchFamily="34" charset="0"/>
                <a:cs typeface="Arial" panose="020B0604020202020204" pitchFamily="34" charset="0"/>
              </a:rPr>
              <a:t> </a:t>
            </a:r>
          </a:p>
          <a:p>
            <a:pPr marL="0" marR="0"/>
            <a:r>
              <a:rPr lang="en-US" sz="1800" kern="100">
                <a:effectLst/>
                <a:latin typeface="Aptos" panose="020B0004020202020204" pitchFamily="34" charset="0"/>
                <a:ea typeface="Aptos" panose="020B0004020202020204" pitchFamily="34" charset="0"/>
                <a:cs typeface="Arial" panose="020B0604020202020204" pitchFamily="34" charset="0"/>
              </a:rPr>
              <a:t>With ClearDATA, </a:t>
            </a:r>
            <a:r>
              <a:rPr lang="en-US" sz="1800" kern="100" err="1">
                <a:effectLst/>
                <a:latin typeface="Aptos" panose="020B0004020202020204" pitchFamily="34" charset="0"/>
                <a:ea typeface="Aptos" panose="020B0004020202020204" pitchFamily="34" charset="0"/>
                <a:cs typeface="Arial" panose="020B0604020202020204" pitchFamily="34" charset="0"/>
              </a:rPr>
              <a:t>Expion</a:t>
            </a:r>
            <a:r>
              <a:rPr lang="en-US" sz="1800" kern="100">
                <a:effectLst/>
                <a:latin typeface="Aptos" panose="020B0004020202020204" pitchFamily="34" charset="0"/>
                <a:ea typeface="Aptos" panose="020B0004020202020204" pitchFamily="34" charset="0"/>
                <a:cs typeface="Arial" panose="020B0604020202020204" pitchFamily="34" charset="0"/>
              </a:rPr>
              <a:t> was able to accelerate their cloud migration with </a:t>
            </a:r>
            <a:r>
              <a:rPr lang="en-US" sz="1800" kern="100" err="1">
                <a:effectLst/>
                <a:latin typeface="Aptos" panose="020B0004020202020204" pitchFamily="34" charset="0"/>
                <a:ea typeface="Aptos" panose="020B0004020202020204" pitchFamily="34" charset="0"/>
                <a:cs typeface="Arial" panose="020B0604020202020204" pitchFamily="34" charset="0"/>
              </a:rPr>
              <a:t>ClearDATA’s</a:t>
            </a:r>
            <a:r>
              <a:rPr lang="en-US" sz="1800" kern="100">
                <a:effectLst/>
                <a:latin typeface="Aptos" panose="020B0004020202020204" pitchFamily="34" charset="0"/>
                <a:ea typeface="Aptos" panose="020B0004020202020204" pitchFamily="34" charset="0"/>
                <a:cs typeface="Arial" panose="020B0604020202020204" pitchFamily="34" charset="0"/>
              </a:rPr>
              <a:t> solutions to keeping the workloads compliant and secure, and DevOps expertise to shift left in the product pipeline.</a:t>
            </a:r>
          </a:p>
          <a:p>
            <a:pPr marL="0" marR="0"/>
            <a:r>
              <a:rPr lang="en-US" sz="1800" kern="100">
                <a:effectLst/>
                <a:latin typeface="Aptos" panose="020B0004020202020204" pitchFamily="34" charset="0"/>
                <a:ea typeface="Aptos" panose="020B0004020202020204" pitchFamily="34" charset="0"/>
                <a:cs typeface="Arial" panose="020B0604020202020204" pitchFamily="34" charset="0"/>
              </a:rPr>
              <a:t> </a:t>
            </a:r>
          </a:p>
          <a:p>
            <a:r>
              <a:rPr lang="en-US" sz="1800">
                <a:effectLst/>
                <a:latin typeface="Aptos" panose="020B0004020202020204" pitchFamily="34" charset="0"/>
                <a:ea typeface="Aptos" panose="020B0004020202020204" pitchFamily="34" charset="0"/>
                <a:cs typeface="Arial" panose="020B0604020202020204" pitchFamily="34" charset="0"/>
              </a:rPr>
              <a:t>This approach mitigated large amounts of potential compliance risk from their cloud estate, demonstrating a significant value to that reduction and maintaining an elevated level of compliance.</a:t>
            </a:r>
            <a:r>
              <a:rPr lang="en-US">
                <a:effectLst/>
              </a:rPr>
              <a:t> </a:t>
            </a:r>
            <a:endParaRPr lang="en-US">
              <a:uFillTx/>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E2F6-B1FE-4543-ADCE-7F7EC46358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288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r>
              <a:rPr lang="en-US" sz="1800" kern="100" err="1">
                <a:effectLst/>
                <a:latin typeface="Aptos" panose="020B0004020202020204" pitchFamily="34" charset="0"/>
                <a:ea typeface="Aptos" panose="020B0004020202020204" pitchFamily="34" charset="0"/>
                <a:cs typeface="Arial" panose="020B0604020202020204" pitchFamily="34" charset="0"/>
              </a:rPr>
              <a:t>CommonSpirit</a:t>
            </a:r>
            <a:r>
              <a:rPr lang="en-US" sz="1800" kern="100">
                <a:effectLst/>
                <a:latin typeface="Aptos" panose="020B0004020202020204" pitchFamily="34" charset="0"/>
                <a:ea typeface="Aptos" panose="020B0004020202020204" pitchFamily="34" charset="0"/>
                <a:cs typeface="Arial" panose="020B0604020202020204" pitchFamily="34" charset="0"/>
              </a:rPr>
              <a:t>, a large healthcare provider, had to adapt to the affordable care act to improve the resiliency and scalability of its cloud infrastructure.</a:t>
            </a:r>
          </a:p>
          <a:p>
            <a:pPr marL="0" marR="0"/>
            <a:r>
              <a:rPr lang="en-US" sz="1800" kern="100">
                <a:effectLst/>
                <a:latin typeface="Aptos" panose="020B0004020202020204" pitchFamily="34" charset="0"/>
                <a:ea typeface="Aptos" panose="020B0004020202020204" pitchFamily="34" charset="0"/>
                <a:cs typeface="Arial" panose="020B0604020202020204" pitchFamily="34" charset="0"/>
              </a:rPr>
              <a:t> </a:t>
            </a:r>
          </a:p>
          <a:p>
            <a:pPr marL="0" marR="0"/>
            <a:r>
              <a:rPr lang="en-US" sz="1800" kern="100">
                <a:effectLst/>
                <a:latin typeface="Aptos" panose="020B0004020202020204" pitchFamily="34" charset="0"/>
                <a:ea typeface="Aptos" panose="020B0004020202020204" pitchFamily="34" charset="0"/>
                <a:cs typeface="Arial" panose="020B0604020202020204" pitchFamily="34" charset="0"/>
              </a:rPr>
              <a:t>We provided the strategic direction and work to architect the cloud with our compliance and security reference architecture assessments. </a:t>
            </a:r>
          </a:p>
          <a:p>
            <a:pPr marL="0" marR="0"/>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r>
              <a:rPr lang="en-US" sz="1800" kern="100">
                <a:effectLst/>
                <a:latin typeface="Aptos" panose="020B0004020202020204" pitchFamily="34" charset="0"/>
                <a:ea typeface="Aptos" panose="020B0004020202020204" pitchFamily="34" charset="0"/>
                <a:cs typeface="Arial" panose="020B0604020202020204" pitchFamily="34" charset="0"/>
              </a:rPr>
              <a:t>And with our managed cloud operations supporting their cloud security, compliance and operational resilience they reported cost savings vs taking on the entire project internally.</a:t>
            </a:r>
          </a:p>
          <a:p>
            <a:endParaRPr lang="en-US">
              <a:uFillTx/>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E2F6-B1FE-4543-ADCE-7F7EC46358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442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r>
              <a:rPr lang="en-US" sz="1800" kern="100">
                <a:effectLst/>
                <a:latin typeface="Aptos" panose="020B0004020202020204" pitchFamily="34" charset="0"/>
                <a:ea typeface="Aptos" panose="020B0004020202020204" pitchFamily="34" charset="0"/>
                <a:cs typeface="Arial" panose="020B0604020202020204" pitchFamily="34" charset="0"/>
              </a:rPr>
              <a:t>Roche’s international footprint requires security and compliance to multi-regional standards such as HIPAA, HITRUST, ISO 27001 &amp; GDPR.</a:t>
            </a:r>
          </a:p>
          <a:p>
            <a:pPr marL="0" marR="0"/>
            <a:r>
              <a:rPr lang="en-US" sz="1800" kern="100">
                <a:effectLst/>
                <a:latin typeface="Aptos" panose="020B0004020202020204" pitchFamily="34" charset="0"/>
                <a:ea typeface="Aptos" panose="020B0004020202020204" pitchFamily="34" charset="0"/>
                <a:cs typeface="Arial" panose="020B0604020202020204" pitchFamily="34" charset="0"/>
              </a:rPr>
              <a:t> </a:t>
            </a:r>
          </a:p>
          <a:p>
            <a:r>
              <a:rPr lang="en-US" sz="1800">
                <a:effectLst/>
                <a:latin typeface="Aptos" panose="020B0004020202020204" pitchFamily="34" charset="0"/>
                <a:ea typeface="Aptos" panose="020B0004020202020204" pitchFamily="34" charset="0"/>
                <a:cs typeface="Arial" panose="020B0604020202020204" pitchFamily="34" charset="0"/>
              </a:rPr>
              <a:t>Building and managing their cloud infrastructure with ClearDATA ensures they meet the highest levels of patient data security and compliance, freeing them to focus on innovating how care teams can improve patient outcomes.</a:t>
            </a:r>
          </a:p>
          <a:p>
            <a:endParaRPr lang="en-US" sz="1800">
              <a:effectLst/>
              <a:latin typeface="Aptos" panose="020B0004020202020204" pitchFamily="34" charset="0"/>
              <a:cs typeface="Arial" panose="020B0604020202020204" pitchFamily="34" charset="0"/>
            </a:endParaRPr>
          </a:p>
          <a:p>
            <a:r>
              <a:rPr lang="en-US" sz="1800">
                <a:effectLst/>
                <a:latin typeface="Aptos" panose="020B0004020202020204" pitchFamily="34" charset="0"/>
                <a:cs typeface="Arial" panose="020B0604020202020204" pitchFamily="34" charset="0"/>
              </a:rPr>
              <a:t>They maintain an elevated level of compliance lower than our average customer – but that delta can be traced back to persistent security exceptions based on their risk tolerance.  Still, this </a:t>
            </a:r>
            <a:endParaRPr lang="en-US">
              <a:effectLst/>
            </a:endParaRPr>
          </a:p>
          <a:p>
            <a:endParaRPr lang="en-US">
              <a:effectLst/>
              <a:uFillTx/>
            </a:endParaRPr>
          </a:p>
          <a:p>
            <a:endParaRPr lang="en-US">
              <a:uFillTx/>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E2F6-B1FE-4543-ADCE-7F7EC46358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53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[Slide Goal: Quickly highlight what we do and the importance of our commitments to healthcare’s standards, our partnerships and our marquis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TALK TRACK: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Our mission is to protect PHI in the cloud through our resilient cyber security, compliance and cloud operations solutions.  That’s why hundreds of healthcare organizations trust ClearDATA.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Healthcare has high regulatory requirements, and our business and solutions are fine tuned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We’re partnered at the highest levels with all the public cloud providers.  And with AWS we’re have the highest managed security services provider certification (level 1 MSSP) – of which we’re the only one – of roughly 65 - globally who focuses exclusively on healthcare.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our customers are some of the biggest healthcare institutions.  While we help support healthcare orgs of any size, we’re not just focused on your local Dr’s office which won’t see the type of cloud threats and innovation needs that a nation healthcare provider or insurer does.  Our successful track record of protecting them is what you will get if we protect [Company Name].  And that’s what’s going to help you sleep better at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7763E8B8-1B9D-174E-81A9-A16CF9746D26}" type="slidenum">
              <a:rPr lang="en-US" smtClean="0"/>
              <a:t>24</a:t>
            </a:fld>
            <a:endParaRPr lang="en-US"/>
          </a:p>
        </p:txBody>
      </p:sp>
    </p:spTree>
    <p:extLst>
      <p:ext uri="{BB962C8B-B14F-4D97-AF65-F5344CB8AC3E}">
        <p14:creationId xmlns:p14="http://schemas.microsoft.com/office/powerpoint/2010/main" val="304420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42774-F076-33DE-7046-5A45541B3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E9ECC-803E-F9D0-09CD-F2C72DEAB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DDCDA-278D-18E7-8297-809A007566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[Slide Goal: highlight the challenges in the previous slide with market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TALK TRACK:</a:t>
            </a:r>
            <a:endParaRPr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Clearly defensive, reactive posture isn’t working with breaches in healthcare up close to 300% in the last year.  </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I’m sure you’ve seen the stats on the avg cost to recover from a breach.  While that’s gone down slightly over the past few years, I bet that goes back up this year with Change Healthcare.  As of Jan this year, that’s clocked at $3.1B now… Definitely an outlier, but the cyber criminals continue to get more sophisticated which means they’ll continue to find these bigger fish.</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What’s really </a:t>
            </a:r>
            <a:r>
              <a:rPr lang="en-US">
                <a:solidFill>
                  <a:prstClr val="black"/>
                </a:solidFill>
                <a:latin typeface="Calibri" panose="020F0502020204030204"/>
              </a:rPr>
              <a:t>scary</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is some data we saw from our 2024 State of healthcare Cloud security posture &amp; compliance report.  While 4 out of 5 providers are prioritizing cyber security tooling and training, only 1 in 5 are prioritizing modernizing their cloud infrastructure to protect patient privacy.  That seems like being penny wise and pound foolish to me… Technical dept can create just as much risk if not prioritized.</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9 out of 10 healthcare security leaders cite the skills gap as their biggest challenge.  Acquiring and retaining top talent it hard enough, let alone the cost of that talent.  But keeping up with the pace of market also means you have to take this talent off the factory floor – which means lower levels of productivity to keep them current.</a:t>
            </a:r>
            <a:br>
              <a:rPr lang="en-US" sz="1200" b="0" i="0" u="none" strike="noStrike" kern="1200" cap="none" spc="0" normalizeH="0" baseline="0" noProof="0">
                <a:ln>
                  <a:noFill/>
                </a:ln>
                <a:effectLst/>
                <a:uLnTx/>
                <a:uFillTx/>
                <a:latin typeface="Calibri" panose="020F0502020204030204"/>
                <a:cs typeface="Calibri"/>
              </a:rPr>
            </a:b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TRANSITION</a:t>
            </a:r>
            <a:br>
              <a:rPr lang="en-US" sz="1200" b="0" i="0" u="none" strike="noStrike" kern="1200" cap="none" spc="0" normalizeH="0" baseline="0" noProof="0">
                <a:ln>
                  <a:noFill/>
                </a:ln>
                <a:effectLst/>
                <a:uLnTx/>
                <a:uFillTx/>
                <a:latin typeface="Calibri" panose="020F0502020204030204"/>
                <a:cs typeface="Calibri"/>
              </a:rPr>
            </a:b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This paints a picture of an industry just trying to tread water – and not doing a great job at it.  Fortunately that’s what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ClearDATA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is on a mission to solve!</a:t>
            </a:r>
            <a:endParaRPr lang="en-US"/>
          </a:p>
        </p:txBody>
      </p:sp>
      <p:sp>
        <p:nvSpPr>
          <p:cNvPr id="4" name="Slide Number Placeholder 3">
            <a:extLst>
              <a:ext uri="{FF2B5EF4-FFF2-40B4-BE49-F238E27FC236}">
                <a16:creationId xmlns:a16="http://schemas.microsoft.com/office/drawing/2014/main" id="{C40E5678-A7AB-611E-509A-21EA2B2AD1B4}"/>
              </a:ext>
            </a:extLst>
          </p:cNvPr>
          <p:cNvSpPr>
            <a:spLocks noGrp="1"/>
          </p:cNvSpPr>
          <p:nvPr>
            <p:ph type="sldNum" sz="quarter" idx="5"/>
          </p:nvPr>
        </p:nvSpPr>
        <p:spPr/>
        <p:txBody>
          <a:bodyPr/>
          <a:lstStyle/>
          <a:p>
            <a:fld id="{98AB4506-ADDE-4143-9FE9-12689971A222}" type="slidenum">
              <a:rPr lang="en-US" smtClean="0"/>
              <a:t>3</a:t>
            </a:fld>
            <a:endParaRPr lang="en-US"/>
          </a:p>
        </p:txBody>
      </p:sp>
    </p:spTree>
    <p:extLst>
      <p:ext uri="{BB962C8B-B14F-4D97-AF65-F5344CB8AC3E}">
        <p14:creationId xmlns:p14="http://schemas.microsoft.com/office/powerpoint/2010/main" val="259090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[Slide Goal: Quickly highlight the value we deliver and how our approach is unique]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TALK TRACK:</a:t>
            </a:r>
            <a:endParaRPr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ClearDATA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we’re solving all of these challenges for the healthcare industry so you can improve patient outcomes.</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We deliver cloud cyber protection but not just having a world class security operations center, but one that takes both pre-emptive action to manage exposure in the attack surface before it can be exploited.</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Our purpose-built CSPM platform ensures you have visibility into where your sensitive data lives, where its at risk and enforces compliance to ensure your exposure is always minimized and audits are dramatically simplified.</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Combing these with our cloud operations solutions means that your cloud is secure, efficient and resilient in the face of cyber threats.</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our professional services act as the </a:t>
            </a:r>
            <a:r>
              <a:rPr lang="en-US">
                <a:solidFill>
                  <a:prstClr val="black"/>
                </a:solidFill>
                <a:latin typeface="Calibri" panose="020F0502020204030204"/>
              </a:rPr>
              <a:t>added</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support you need to accelerate cloud value and speed-to-market – allowing you focus on innovating access to care, not infrastructure management.</a:t>
            </a:r>
            <a:br>
              <a:rPr lang="en-US" sz="1200" b="0" i="0" u="none" strike="noStrike" kern="1200" cap="none" spc="0" normalizeH="0" baseline="0" noProof="0">
                <a:ln>
                  <a:noFill/>
                </a:ln>
                <a:effectLst/>
                <a:uLnTx/>
                <a:uFillTx/>
                <a:latin typeface="Calibri" panose="020F0502020204030204"/>
                <a:cs typeface="Calibri"/>
              </a:rPr>
            </a:b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TRANSITION</a:t>
            </a:r>
            <a:br>
              <a:rPr lang="en-US" sz="1200" b="0" i="0" u="none" strike="noStrike" kern="1200" cap="none" spc="0" normalizeH="0" baseline="0" noProof="0">
                <a:ln>
                  <a:noFill/>
                </a:ln>
                <a:effectLst/>
                <a:uLnTx/>
                <a:uFillTx/>
                <a:latin typeface="Calibri" panose="020F0502020204030204"/>
                <a:cs typeface="Calibri"/>
              </a:rPr>
            </a:b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Ultimately, it’s the impact we deliver for our customers that’s makes the difference.</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52478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41579-65C4-77F6-906D-B9B4256FC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DF8D7-C5BF-1CB5-E9E3-D26502DA2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2BFEA-24E1-420D-71B7-6B3A755837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[Slide Goal: Highlight customer impact from working with us and hold an initial discover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TALK TRACK:</a:t>
            </a:r>
            <a:endParaRPr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r>
              <a:rPr lang="en-US"/>
              <a:t>Customers’ infrastructure under our management has never been breached in our 14 years of business.  Case in point, we have one customer who has been attacked with ransomware twice, compromising their enterprise environment.  But the only systems not compromised where those managed by us.</a:t>
            </a:r>
            <a:endParaRPr lang="en-US">
              <a:ea typeface="Calibri"/>
              <a:cs typeface="Calibri"/>
            </a:endParaRPr>
          </a:p>
          <a:p>
            <a:endParaRPr lang="en-US"/>
          </a:p>
          <a:p>
            <a:r>
              <a:rPr lang="en-US"/>
              <a:t>A lot of that has to do with the elevated levels of cloud security posture – which across all our hundreds of customers is averaged at 93%.  That means exposure in their attack surface is minimized, which reduces their risk profile.</a:t>
            </a:r>
            <a:endParaRPr lang="en-US">
              <a:ea typeface="Calibri"/>
              <a:cs typeface="Calibri"/>
            </a:endParaRPr>
          </a:p>
          <a:p>
            <a:endParaRPr lang="en-US"/>
          </a:p>
          <a:p>
            <a:r>
              <a:rPr lang="en-US"/>
              <a:t>But let’s be honest, nothing is 100% safe.  Fortunately, our cybersecurity services deliver a 5x faster resolution to incidents than the avg healthcare org doing it themselves.  But the reality is, cyber criminals are not mounting an Ocean’s 11 style attack.  They’re more like raptors in Jurassic Park simply probing the fence for an unlocked gate. Just like water, they take the path of least resistance.</a:t>
            </a:r>
            <a:endParaRPr lang="en-US">
              <a:ea typeface="Calibri"/>
              <a:cs typeface="Calibri"/>
            </a:endParaRPr>
          </a:p>
          <a:p>
            <a:endParaRPr lang="en-US"/>
          </a:p>
          <a:p>
            <a:r>
              <a:rPr lang="en-US"/>
              <a:t>And because we run the cloud for our clients, they often see a reduction in those costs while reporting nearly perfect satisfaction ratings on the cloud and security work we perform for them.</a:t>
            </a:r>
            <a:endParaRPr lang="en-US">
              <a:ea typeface="Calibri"/>
              <a:cs typeface="Calibri"/>
            </a:endParaRPr>
          </a:p>
          <a:p>
            <a:endParaRPr lang="en-US"/>
          </a:p>
          <a:p>
            <a:r>
              <a:rPr lang="en-US"/>
              <a:t>I think these represent some of the reasons why our approach to safeguard PHI is dramatically different than other options you’ll find in the market.</a:t>
            </a:r>
            <a:endParaRPr lang="en-US">
              <a:ea typeface="Calibri"/>
              <a:cs typeface="Calibri"/>
            </a:endParaRPr>
          </a:p>
          <a:p>
            <a:endParaRPr lang="en-US"/>
          </a:p>
          <a:p>
            <a:r>
              <a:rPr lang="en-US"/>
              <a:t>From here, I say we stick on this slide and let’s dive into what’s going on in your org to see how we can help.</a:t>
            </a:r>
            <a:endParaRPr lang="en-US">
              <a:ea typeface="Calibri"/>
              <a:cs typeface="Calibri"/>
            </a:endParaRPr>
          </a:p>
          <a:p>
            <a:endParaRPr lang="en-US"/>
          </a:p>
          <a:p>
            <a:pPr marL="171450" indent="-171450">
              <a:buFont typeface="Arial" panose="020B0604020202020204" pitchFamily="34" charset="0"/>
              <a:buChar char="•"/>
            </a:pPr>
            <a:r>
              <a:rPr lang="en-US" b="0">
                <a:solidFill>
                  <a:srgbClr val="000000"/>
                </a:solidFill>
              </a:rPr>
              <a:t>What business problem are you trying to solve for?</a:t>
            </a:r>
            <a:endParaRPr lang="en-US" b="0">
              <a:solidFill>
                <a:srgbClr val="000000"/>
              </a:solidFill>
              <a:cs typeface="Calibri" panose="020F0502020204030204"/>
            </a:endParaRPr>
          </a:p>
          <a:p>
            <a:pPr marL="171450" indent="-171450">
              <a:buFont typeface="Arial" panose="020B0604020202020204" pitchFamily="34" charset="0"/>
              <a:buChar char="•"/>
            </a:pPr>
            <a:r>
              <a:rPr lang="en-US" b="0">
                <a:solidFill>
                  <a:srgbClr val="000000"/>
                </a:solidFill>
              </a:rPr>
              <a:t>What’s prompting you to do this now?</a:t>
            </a:r>
            <a:endParaRPr lang="en-US" b="0">
              <a:solidFill>
                <a:srgbClr val="000000"/>
              </a:solidFill>
              <a:cs typeface="Calibri" panose="020F0502020204030204"/>
            </a:endParaRPr>
          </a:p>
          <a:p>
            <a:pPr marL="171450" indent="-171450">
              <a:buFont typeface="Arial" panose="020B0604020202020204" pitchFamily="34" charset="0"/>
              <a:buChar char="•"/>
            </a:pPr>
            <a:r>
              <a:rPr lang="en-US" b="0">
                <a:solidFill>
                  <a:srgbClr val="000000"/>
                </a:solidFill>
              </a:rPr>
              <a:t>Where would you like to go? How do you envision this when all said and done, once you’re where you need to be? </a:t>
            </a:r>
            <a:endParaRPr lang="en-US" b="0">
              <a:solidFill>
                <a:srgbClr val="000000"/>
              </a:solidFill>
              <a:cs typeface="Calibri" panose="020F0502020204030204"/>
            </a:endParaRPr>
          </a:p>
          <a:p>
            <a:pPr marL="171450" indent="-171450">
              <a:buFont typeface="Arial" panose="020B0604020202020204" pitchFamily="34" charset="0"/>
              <a:buChar char="•"/>
            </a:pPr>
            <a:r>
              <a:rPr lang="en-US" b="0">
                <a:solidFill>
                  <a:srgbClr val="000000"/>
                </a:solidFill>
              </a:rPr>
              <a:t>Have you tried to solve this problem in the past under pressure from different or similar business drivers? If so, why didn’t that solution work? </a:t>
            </a:r>
            <a:endParaRPr lang="en-US" b="0">
              <a:solidFill>
                <a:srgbClr val="000000"/>
              </a:solidFill>
              <a:cs typeface="Calibri" panose="020F0502020204030204"/>
            </a:endParaRPr>
          </a:p>
          <a:p>
            <a:pPr marL="171450" indent="-171450">
              <a:buFont typeface="Arial" panose="020B0604020202020204" pitchFamily="34" charset="0"/>
              <a:buChar char="•"/>
            </a:pPr>
            <a:r>
              <a:rPr lang="en-US" b="0">
                <a:solidFill>
                  <a:srgbClr val="000000"/>
                </a:solidFill>
              </a:rPr>
              <a:t>What are your concerns with this project and changing the way things are done currently?</a:t>
            </a:r>
            <a:endParaRPr lang="en-US" b="0">
              <a:solidFill>
                <a:srgbClr val="000000"/>
              </a:solidFill>
              <a:cs typeface="Calibri" panose="020F0502020204030204"/>
            </a:endParaRPr>
          </a:p>
          <a:p>
            <a:pPr marL="171450" indent="-171450">
              <a:buFont typeface="Arial" panose="020B0604020202020204" pitchFamily="34" charset="0"/>
              <a:buChar char="•"/>
            </a:pPr>
            <a:r>
              <a:rPr lang="en-US" b="0">
                <a:solidFill>
                  <a:srgbClr val="000000"/>
                </a:solidFill>
              </a:rPr>
              <a:t>Competition: Have you investigated or evaluated other solutions? If so, what have you found? </a:t>
            </a:r>
            <a:endParaRPr lang="en-US" b="0">
              <a:solidFill>
                <a:srgbClr val="000000"/>
              </a:solidFill>
              <a:cs typeface="Calibri" panose="020F0502020204030204"/>
            </a:endParaRPr>
          </a:p>
          <a:p>
            <a:pPr marL="171450" indent="-171450">
              <a:buFont typeface="Arial" panose="020B0604020202020204" pitchFamily="34" charset="0"/>
              <a:buChar char="•"/>
            </a:pPr>
            <a:r>
              <a:rPr lang="en-US" b="0">
                <a:solidFill>
                  <a:srgbClr val="000000"/>
                </a:solidFill>
              </a:rPr>
              <a:t>What matters most to you when picking the best solution or the right partner? </a:t>
            </a:r>
            <a:endParaRPr lang="en-US" b="0">
              <a:solidFill>
                <a:srgbClr val="000000"/>
              </a:solidFill>
              <a:cs typeface="Calibri" panose="020F0502020204030204"/>
            </a:endParaRPr>
          </a:p>
          <a:p>
            <a:endParaRPr lang="en-US"/>
          </a:p>
        </p:txBody>
      </p:sp>
      <p:sp>
        <p:nvSpPr>
          <p:cNvPr id="4" name="Slide Number Placeholder 3">
            <a:extLst>
              <a:ext uri="{FF2B5EF4-FFF2-40B4-BE49-F238E27FC236}">
                <a16:creationId xmlns:a16="http://schemas.microsoft.com/office/drawing/2014/main" id="{514AD170-1392-B1FC-46FD-8F7EF9599034}"/>
              </a:ext>
            </a:extLst>
          </p:cNvPr>
          <p:cNvSpPr>
            <a:spLocks noGrp="1"/>
          </p:cNvSpPr>
          <p:nvPr>
            <p:ph type="sldNum" sz="quarter" idx="5"/>
          </p:nvPr>
        </p:nvSpPr>
        <p:spPr/>
        <p:txBody>
          <a:bodyPr/>
          <a:lstStyle/>
          <a:p>
            <a:fld id="{3A9C9FF8-8777-7848-A4DC-73A59751D599}" type="slidenum">
              <a:rPr lang="en-US" smtClean="0"/>
              <a:t>5</a:t>
            </a:fld>
            <a:endParaRPr lang="en-US"/>
          </a:p>
        </p:txBody>
      </p:sp>
    </p:spTree>
    <p:extLst>
      <p:ext uri="{BB962C8B-B14F-4D97-AF65-F5344CB8AC3E}">
        <p14:creationId xmlns:p14="http://schemas.microsoft.com/office/powerpoint/2010/main" val="13219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E02A2-F98A-07E9-0D20-E8156E05E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64745-9321-79ED-F655-0A326B34B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926C5-7080-CB60-0311-38D437F386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22B600-1E16-A427-0E73-8C4FAA5FFA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B4506-ADDE-4143-9FE9-12689971A2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93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E1917-C767-F101-C9C8-12334AB76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9FA72-46A5-9634-BCB0-3D33D7B9EC3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40299B2-809B-8430-3C1B-2BF46256C6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[Slide Goal: highlight the major challenges CISO’s face related to PHI in the cloud]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TALK TRACK: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There’s a lot of challenges healthcare orgs face in today’s world as it relates to the cloud and safeguarding PHI from cyber threats.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 threat landscape evolves quickly, increasing the attack surface faster than most can keep up.  M&amp;A activity, new technologies to improve value-based care and legacy technologies all mix to create what feels like an insurmountable 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that’s because getting a handle on what data lives where, is protected or not requires different sets of technology and skills to unmask this rats nest of the attack surface.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 reality is, what was successful yesterday no longer is effective today.  New tech innovation doesn’t absolve risk and exposure.  It simply shifts where it exists and requires new approaches and skills to shift with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ultimately, chasing all these monsters detracts from accelerating the promise of efficient innovation cloud can deliver.  And slower speed to market never won the race to the top.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All of this is compounded by a sea of technology solutions to choose from and manage, as well as the talent to deliver on the strategic vision.</a:t>
            </a:r>
            <a:b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TRANSITION</a:t>
            </a:r>
            <a:b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if we look at the market, its clear things are not getting any better.</a:t>
            </a:r>
          </a:p>
        </p:txBody>
      </p:sp>
    </p:spTree>
    <p:extLst>
      <p:ext uri="{BB962C8B-B14F-4D97-AF65-F5344CB8AC3E}">
        <p14:creationId xmlns:p14="http://schemas.microsoft.com/office/powerpoint/2010/main" val="83710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01615-6890-57FD-E98E-233B95063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87EE2-3FF1-5F1D-91A9-9C9750EF2D1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5747F17-423E-C2D3-1B61-B1993D8381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[Slide Goal: Quickly highlight the value we deliver and how our approach is unique]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TALK TRACK:</a:t>
            </a:r>
            <a:endParaRPr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ClearDATA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we’re solving all of these challenges for the healthcare industry so you can improve patient outcomes.</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We deliver cloud cyber protection but not just having a world class security operations center, but one that takes both pre-emptive action to manage exposure in the attack surface before it can be exploited.</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Our purpose-built CSPM platform ensures you have visibility into where your sensitive data lives, where its at risk and enforces compliance to ensure your exposure is always minimized and audits are dramatically simplified.</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Combing these with our cloud operations solutions means that your cloud is secure, efficient and resilient in the face of cyber threats.</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And our professional services act as the </a:t>
            </a:r>
            <a:r>
              <a:rPr lang="en-US">
                <a:solidFill>
                  <a:prstClr val="black"/>
                </a:solidFill>
                <a:latin typeface="Calibri" panose="020F0502020204030204"/>
              </a:rPr>
              <a:t>added</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support you need to accelerate cloud value and speed-to-market – allowing you focus on innovating access to care, not infrastructure management.</a:t>
            </a:r>
            <a:br>
              <a:rPr lang="en-US" sz="1200" b="0" i="0" u="none" strike="noStrike" kern="1200" cap="none" spc="0" normalizeH="0" baseline="0" noProof="0">
                <a:ln>
                  <a:noFill/>
                </a:ln>
                <a:effectLst/>
                <a:uLnTx/>
                <a:uFillTx/>
                <a:latin typeface="Calibri" panose="020F0502020204030204"/>
                <a:cs typeface="Calibri"/>
              </a:rPr>
            </a:b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TRANSITION</a:t>
            </a:r>
            <a:br>
              <a:rPr lang="en-US" sz="1200" b="0" i="0" u="none" strike="noStrike" kern="1200" cap="none" spc="0" normalizeH="0" baseline="0" noProof="0">
                <a:ln>
                  <a:noFill/>
                </a:ln>
                <a:effectLst/>
                <a:uLnTx/>
                <a:uFillTx/>
                <a:latin typeface="Calibri" panose="020F0502020204030204"/>
                <a:cs typeface="Calibri"/>
              </a:rPr>
            </a:b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Ultimately, it’s the impact we deliver for our customers that’s makes the difference.</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9407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[Slide Goal: Quickly highlight the solutions we offer from a value-based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TALK TRACK: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Our solutions encompass all the key elements necessary to protect sensitive data in your cloud and to help you accelerate your time-to-value across the public cloud.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Our cloud security posture management platform,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CyberHealth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Platform, is a critical component of pre-emptive cyber resilience.  It provides the visibility into where exposure exists in your cloud and ensures your cloud workloads remain security and compliant at all times across your development lifecycle from testing to production so that you can increase your speed to market for new products and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Managed detection and response services  offer both elements of pre-emptive and reactive cyber resilience by keep pace with the expanding threat landscape and hunting for indicators of attack, existing vulnerabilities, monitoring risk and responding to cyber threats by containing and eradicating threats.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Continuous cloud compliance with elevated security postures makes audit cycles easy with evidentiary artifacts and reports for stakeholders.  We also offer HITRUST inheritance to further streamline achieving and maintaining that level of security certifications.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Our Cloud operations services ensure the day-to-day operations of the cloud are no longer a burden for your teams.  Freeing them to focus on strategic priorities which will improve care access and organizational performance.  With our teams addressing those daily tasks alongside address security posture and compliance, your cloud will be resilient to risk from technical debt and new threats.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Lastly, our professional services offerings accelerate the value of your cloud capabilities and investments through various security and compliance architectural assessments, cloud strategy acceleration (on-prem to cloud, cloud to cloud, multi cloud and more), cloud efficiency services like performance monitoring or financial Ops and added staffing to accelerate stuck or deprioritized projects.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There are a lot of different ways to address all of of these challenges in the market.  And honestly, that’s one of the biggest problems contributing to what we’re seeing in healthcare today regarding breaches in the cloud.  Let me explain more on this.</a:t>
            </a:r>
          </a:p>
          <a:p>
            <a:endParaRPr lang="en-US" dirty="0"/>
          </a:p>
        </p:txBody>
      </p:sp>
      <p:sp>
        <p:nvSpPr>
          <p:cNvPr id="4" name="Slide Number Placeholder 3"/>
          <p:cNvSpPr>
            <a:spLocks noGrp="1"/>
          </p:cNvSpPr>
          <p:nvPr>
            <p:ph type="sldNum" sz="quarter" idx="5"/>
          </p:nvPr>
        </p:nvSpPr>
        <p:spPr/>
        <p:txBody>
          <a:bodyPr/>
          <a:lstStyle/>
          <a:p>
            <a:fld id="{7763E8B8-1B9D-174E-81A9-A16CF9746D26}" type="slidenum">
              <a:rPr lang="en-US" smtClean="0"/>
              <a:t>9</a:t>
            </a:fld>
            <a:endParaRPr lang="en-US"/>
          </a:p>
        </p:txBody>
      </p:sp>
    </p:spTree>
    <p:extLst>
      <p:ext uri="{BB962C8B-B14F-4D97-AF65-F5344CB8AC3E}">
        <p14:creationId xmlns:p14="http://schemas.microsoft.com/office/powerpoint/2010/main" val="385774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C633-75E7-4854-B6BB-4DBEFE941FB2}"/>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38FC8E76-8784-4AE7-A956-6E2ECA79E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5511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799F928-F930-6F4F-8392-749F8C5E0A32}"/>
              </a:ext>
            </a:extLst>
          </p:cNvPr>
          <p:cNvPicPr>
            <a:picLocks noChangeAspect="1"/>
          </p:cNvPicPr>
          <p:nvPr/>
        </p:nvPicPr>
        <p:blipFill>
          <a:blip r:embed="rId2">
            <a:extLst>
              <a:ext uri="{28A0092B-C50C-407E-A947-70E740481C1C}">
                <a14:useLocalDpi xmlns:a14="http://schemas.microsoft.com/office/drawing/2010/main" val="0"/>
              </a:ext>
            </a:extLst>
          </a:blip>
          <a:srcRect l="2242" r="2242"/>
          <a:stretch/>
        </p:blipFill>
        <p:spPr>
          <a:xfrm>
            <a:off x="142407" y="127416"/>
            <a:ext cx="5679750" cy="6580683"/>
          </a:xfrm>
          <a:prstGeom prst="rect">
            <a:avLst/>
          </a:prstGeom>
        </p:spPr>
      </p:pic>
      <p:sp>
        <p:nvSpPr>
          <p:cNvPr id="24" name="Round Single Corner Rectangle 23">
            <a:extLst>
              <a:ext uri="{FF2B5EF4-FFF2-40B4-BE49-F238E27FC236}">
                <a16:creationId xmlns:a16="http://schemas.microsoft.com/office/drawing/2014/main" id="{CAF21654-241F-DF44-9A3D-44C84022A0CC}"/>
              </a:ext>
            </a:extLst>
          </p:cNvPr>
          <p:cNvSpPr/>
          <p:nvPr/>
        </p:nvSpPr>
        <p:spPr>
          <a:xfrm rot="10800000">
            <a:off x="4679005" y="2159541"/>
            <a:ext cx="7512995" cy="3229583"/>
          </a:xfrm>
          <a:prstGeom prst="round1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US" sz="1700" b="0" i="0" u="none" strike="noStrike" cap="none" spc="0" normalizeH="0" baseline="0">
              <a:ln>
                <a:noFill/>
              </a:ln>
              <a:solidFill>
                <a:srgbClr val="2B3346"/>
              </a:solidFill>
              <a:effectLst/>
              <a:uFillTx/>
              <a:latin typeface="+mn-lt"/>
              <a:ea typeface="+mn-ea"/>
              <a:cs typeface="+mn-cs"/>
              <a:sym typeface="Avenir Next"/>
            </a:endParaRPr>
          </a:p>
        </p:txBody>
      </p:sp>
      <p:sp>
        <p:nvSpPr>
          <p:cNvPr id="7" name="Text Placeholder 6">
            <a:extLst>
              <a:ext uri="{FF2B5EF4-FFF2-40B4-BE49-F238E27FC236}">
                <a16:creationId xmlns:a16="http://schemas.microsoft.com/office/drawing/2014/main" id="{1DAB40AF-FDD2-8342-85CF-3F1716206C58}"/>
              </a:ext>
            </a:extLst>
          </p:cNvPr>
          <p:cNvSpPr>
            <a:spLocks noGrp="1"/>
          </p:cNvSpPr>
          <p:nvPr>
            <p:ph type="body" sz="quarter" idx="10" hasCustomPrompt="1"/>
          </p:nvPr>
        </p:nvSpPr>
        <p:spPr>
          <a:xfrm>
            <a:off x="5096669" y="2540794"/>
            <a:ext cx="6677819" cy="1985963"/>
          </a:xfrm>
        </p:spPr>
        <p:txBody>
          <a:bodyPr/>
          <a:lstStyle>
            <a:lvl1pPr marL="0" indent="0">
              <a:buNone/>
              <a:defRPr sz="6000" b="1" i="0">
                <a:solidFill>
                  <a:schemeClr val="bg1"/>
                </a:solidFill>
                <a:latin typeface="Montserrat" pitchFamily="2" charset="77"/>
              </a:defRPr>
            </a:lvl1pPr>
          </a:lstStyle>
          <a:p>
            <a:pPr lvl="0"/>
            <a:r>
              <a:rPr lang="en-US"/>
              <a:t>Title</a:t>
            </a:r>
          </a:p>
        </p:txBody>
      </p:sp>
      <p:sp>
        <p:nvSpPr>
          <p:cNvPr id="9" name="Rectangle 8">
            <a:extLst>
              <a:ext uri="{FF2B5EF4-FFF2-40B4-BE49-F238E27FC236}">
                <a16:creationId xmlns:a16="http://schemas.microsoft.com/office/drawing/2014/main" id="{5601A309-CFC3-A742-86E9-2640BF15C29A}"/>
              </a:ext>
            </a:extLst>
          </p:cNvPr>
          <p:cNvSpPr/>
          <p:nvPr/>
        </p:nvSpPr>
        <p:spPr>
          <a:xfrm>
            <a:off x="9811063" y="6528576"/>
            <a:ext cx="2113613" cy="26161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US" sz="1700" b="0" i="0" u="none" strike="noStrike" cap="none" spc="0" normalizeH="0" baseline="0">
              <a:ln>
                <a:noFill/>
              </a:ln>
              <a:solidFill>
                <a:srgbClr val="2B3346"/>
              </a:solidFill>
              <a:effectLst/>
              <a:uFillTx/>
              <a:latin typeface="+mn-lt"/>
              <a:ea typeface="+mn-ea"/>
              <a:cs typeface="+mn-cs"/>
              <a:sym typeface="Avenir Next"/>
            </a:endParaRPr>
          </a:p>
        </p:txBody>
      </p:sp>
      <p:sp>
        <p:nvSpPr>
          <p:cNvPr id="28" name="Text Placeholder 27">
            <a:extLst>
              <a:ext uri="{FF2B5EF4-FFF2-40B4-BE49-F238E27FC236}">
                <a16:creationId xmlns:a16="http://schemas.microsoft.com/office/drawing/2014/main" id="{2C885C7D-CF0D-7640-A601-AF1FD6BF6140}"/>
              </a:ext>
            </a:extLst>
          </p:cNvPr>
          <p:cNvSpPr>
            <a:spLocks noGrp="1"/>
          </p:cNvSpPr>
          <p:nvPr>
            <p:ph type="body" sz="quarter" idx="11" hasCustomPrompt="1"/>
          </p:nvPr>
        </p:nvSpPr>
        <p:spPr>
          <a:xfrm>
            <a:off x="5111750" y="4617244"/>
            <a:ext cx="3822700" cy="636588"/>
          </a:xfrm>
        </p:spPr>
        <p:txBody>
          <a:bodyPr/>
          <a:lstStyle>
            <a:lvl1pPr marL="0" indent="0">
              <a:buNone/>
              <a:defRPr b="1" i="0">
                <a:solidFill>
                  <a:schemeClr val="tx1"/>
                </a:solidFill>
                <a:latin typeface="Montserrat" pitchFamily="2" charset="77"/>
              </a:defRPr>
            </a:lvl1pPr>
          </a:lstStyle>
          <a:p>
            <a:pPr lvl="0"/>
            <a:r>
              <a:rPr lang="en-US"/>
              <a:t>Subtitle</a:t>
            </a:r>
          </a:p>
        </p:txBody>
      </p:sp>
    </p:spTree>
    <p:extLst>
      <p:ext uri="{BB962C8B-B14F-4D97-AF65-F5344CB8AC3E}">
        <p14:creationId xmlns:p14="http://schemas.microsoft.com/office/powerpoint/2010/main" val="425374570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4">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3572B79-1044-1244-8134-52963CE4E365}"/>
              </a:ext>
            </a:extLst>
          </p:cNvPr>
          <p:cNvSpPr>
            <a:spLocks noGrp="1"/>
          </p:cNvSpPr>
          <p:nvPr>
            <p:ph idx="1"/>
          </p:nvPr>
        </p:nvSpPr>
        <p:spPr>
          <a:xfrm>
            <a:off x="952500" y="1825625"/>
            <a:ext cx="10287000" cy="4351338"/>
          </a:xfrm>
          <a:prstGeom prst="rect">
            <a:avLst/>
          </a:prstGeom>
        </p:spPr>
        <p:txBody>
          <a:bodyPr/>
          <a:lstStyle>
            <a:lvl1pPr>
              <a:defRPr b="0" i="0">
                <a:latin typeface="Lato Light" panose="020F0502020204030203" pitchFamily="34" charset="0"/>
                <a:ea typeface="Lato Light" panose="020F0502020204030203" pitchFamily="34" charset="0"/>
                <a:cs typeface="Lato Light" panose="020F0502020204030203" pitchFamily="34" charset="0"/>
              </a:defRPr>
            </a:lvl1pPr>
            <a:lvl2pPr>
              <a:defRPr b="0" i="0">
                <a:latin typeface="Lato Light" panose="020F0502020204030203" pitchFamily="34" charset="0"/>
                <a:ea typeface="Lato Light" panose="020F0502020204030203" pitchFamily="34" charset="0"/>
                <a:cs typeface="Lato Light" panose="020F0502020204030203" pitchFamily="34" charset="0"/>
              </a:defRPr>
            </a:lvl2pPr>
            <a:lvl3pP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A3CFD2F-CB84-FA41-8CE3-4FAF7F5C1C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50586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
    <p:spTree>
      <p:nvGrpSpPr>
        <p:cNvPr id="1" name=""/>
        <p:cNvGrpSpPr/>
        <p:nvPr/>
      </p:nvGrpSpPr>
      <p:grpSpPr>
        <a:xfrm>
          <a:off x="0" y="0"/>
          <a:ext cx="0" cy="0"/>
          <a:chOff x="0" y="0"/>
          <a:chExt cx="0" cy="0"/>
        </a:xfrm>
      </p:grpSpPr>
      <p:sp>
        <p:nvSpPr>
          <p:cNvPr id="233" name="Title Text"/>
          <p:cNvSpPr txBox="1">
            <a:spLocks noGrp="1"/>
          </p:cNvSpPr>
          <p:nvPr>
            <p:ph type="title"/>
          </p:nvPr>
        </p:nvSpPr>
        <p:spPr>
          <a:prstGeom prst="rect">
            <a:avLst/>
          </a:prstGeom>
        </p:spPr>
        <p:txBody>
          <a:bodyPr/>
          <a:lstStyle/>
          <a:p>
            <a:r>
              <a:rPr lang="en-US"/>
              <a:t>Click to edit Master title style</a:t>
            </a:r>
            <a:endParaRPr/>
          </a:p>
        </p:txBody>
      </p:sp>
      <p:sp>
        <p:nvSpPr>
          <p:cNvPr id="235" name="Start"/>
          <p:cNvSpPr>
            <a:spLocks noGrp="1"/>
          </p:cNvSpPr>
          <p:nvPr>
            <p:ph type="body" sz="quarter" idx="13"/>
          </p:nvPr>
        </p:nvSpPr>
        <p:spPr>
          <a:xfrm>
            <a:off x="952500" y="1518047"/>
            <a:ext cx="1460500" cy="1460501"/>
          </a:xfrm>
          <a:prstGeom prst="ellipse">
            <a:avLst/>
          </a:prstGeom>
          <a:solidFill>
            <a:srgbClr val="FED925"/>
          </a:solidFill>
        </p:spPr>
        <p:txBody>
          <a:bodyPr anchor="ctr"/>
          <a:lstStyle>
            <a:lvl1pPr marL="0" indent="0" algn="ctr">
              <a:buNone/>
              <a:defRPr sz="1850"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6" name="Finish"/>
          <p:cNvSpPr>
            <a:spLocks noGrp="1"/>
          </p:cNvSpPr>
          <p:nvPr>
            <p:ph type="body" sz="quarter" idx="14"/>
          </p:nvPr>
        </p:nvSpPr>
        <p:spPr>
          <a:xfrm>
            <a:off x="9779000" y="4762103"/>
            <a:ext cx="1460500" cy="1460501"/>
          </a:xfrm>
          <a:prstGeom prst="ellipse">
            <a:avLst/>
          </a:prstGeom>
          <a:solidFill>
            <a:srgbClr val="FED925"/>
          </a:solidFill>
        </p:spPr>
        <p:txBody>
          <a:bodyPr anchor="ctr"/>
          <a:lstStyle>
            <a:lvl1pPr marL="0" indent="0" algn="ctr">
              <a:buNone/>
              <a:defRPr sz="1850"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7" name="01"/>
          <p:cNvSpPr>
            <a:spLocks noGrp="1"/>
          </p:cNvSpPr>
          <p:nvPr>
            <p:ph type="body" sz="quarter" idx="15"/>
          </p:nvPr>
        </p:nvSpPr>
        <p:spPr>
          <a:xfrm>
            <a:off x="1270000"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8" name="02"/>
          <p:cNvSpPr>
            <a:spLocks noGrp="1"/>
          </p:cNvSpPr>
          <p:nvPr>
            <p:ph type="body" sz="quarter" idx="16"/>
          </p:nvPr>
        </p:nvSpPr>
        <p:spPr>
          <a:xfrm>
            <a:off x="1270000" y="5079603"/>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9" name="04"/>
          <p:cNvSpPr>
            <a:spLocks noGrp="1"/>
          </p:cNvSpPr>
          <p:nvPr>
            <p:ph type="body" sz="quarter" idx="17"/>
          </p:nvPr>
        </p:nvSpPr>
        <p:spPr>
          <a:xfrm>
            <a:off x="3494881" y="3460750"/>
            <a:ext cx="825501"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0" name="03"/>
          <p:cNvSpPr>
            <a:spLocks noGrp="1"/>
          </p:cNvSpPr>
          <p:nvPr>
            <p:ph type="body" sz="quarter" idx="18"/>
          </p:nvPr>
        </p:nvSpPr>
        <p:spPr>
          <a:xfrm>
            <a:off x="3494881" y="5079603"/>
            <a:ext cx="825501"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1" name="05"/>
          <p:cNvSpPr>
            <a:spLocks noGrp="1"/>
          </p:cNvSpPr>
          <p:nvPr>
            <p:ph type="body" sz="quarter" idx="19"/>
          </p:nvPr>
        </p:nvSpPr>
        <p:spPr>
          <a:xfrm>
            <a:off x="3494881" y="1835547"/>
            <a:ext cx="825501"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2" name="07"/>
          <p:cNvSpPr>
            <a:spLocks noGrp="1"/>
          </p:cNvSpPr>
          <p:nvPr>
            <p:ph type="body" sz="quarter" idx="20"/>
          </p:nvPr>
        </p:nvSpPr>
        <p:spPr>
          <a:xfrm>
            <a:off x="5683250"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3" name="08"/>
          <p:cNvSpPr>
            <a:spLocks noGrp="1"/>
          </p:cNvSpPr>
          <p:nvPr>
            <p:ph type="body" sz="quarter" idx="21"/>
          </p:nvPr>
        </p:nvSpPr>
        <p:spPr>
          <a:xfrm>
            <a:off x="5683250" y="5079603"/>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4" name="06"/>
          <p:cNvSpPr>
            <a:spLocks noGrp="1"/>
          </p:cNvSpPr>
          <p:nvPr>
            <p:ph type="body" sz="quarter" idx="22"/>
          </p:nvPr>
        </p:nvSpPr>
        <p:spPr>
          <a:xfrm>
            <a:off x="5683250" y="1835547"/>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5" name="10"/>
          <p:cNvSpPr>
            <a:spLocks noGrp="1"/>
          </p:cNvSpPr>
          <p:nvPr>
            <p:ph type="body" sz="quarter" idx="23"/>
          </p:nvPr>
        </p:nvSpPr>
        <p:spPr>
          <a:xfrm>
            <a:off x="7889875"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6" name="11"/>
          <p:cNvSpPr>
            <a:spLocks noGrp="1"/>
          </p:cNvSpPr>
          <p:nvPr>
            <p:ph type="body" sz="quarter" idx="24"/>
          </p:nvPr>
        </p:nvSpPr>
        <p:spPr>
          <a:xfrm>
            <a:off x="7886700" y="1835547"/>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7" name="13"/>
          <p:cNvSpPr>
            <a:spLocks noGrp="1"/>
          </p:cNvSpPr>
          <p:nvPr>
            <p:ph type="body" sz="quarter" idx="25"/>
          </p:nvPr>
        </p:nvSpPr>
        <p:spPr>
          <a:xfrm>
            <a:off x="10096500"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8" name="12"/>
          <p:cNvSpPr>
            <a:spLocks noGrp="1"/>
          </p:cNvSpPr>
          <p:nvPr>
            <p:ph type="body" sz="quarter" idx="26"/>
          </p:nvPr>
        </p:nvSpPr>
        <p:spPr>
          <a:xfrm>
            <a:off x="10096500" y="1835547"/>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9" name="09"/>
          <p:cNvSpPr>
            <a:spLocks noGrp="1"/>
          </p:cNvSpPr>
          <p:nvPr>
            <p:ph type="body" sz="quarter" idx="27"/>
          </p:nvPr>
        </p:nvSpPr>
        <p:spPr>
          <a:xfrm>
            <a:off x="7886700" y="5079603"/>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50" name="Line"/>
          <p:cNvSpPr>
            <a:spLocks noGrp="1"/>
          </p:cNvSpPr>
          <p:nvPr>
            <p:ph type="body" sz="quarter" idx="28" hasCustomPrompt="1"/>
          </p:nvPr>
        </p:nvSpPr>
        <p:spPr>
          <a:xfrm>
            <a:off x="1682750" y="3031404"/>
            <a:ext cx="0" cy="378077"/>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1" name="Line"/>
          <p:cNvSpPr>
            <a:spLocks noGrp="1"/>
          </p:cNvSpPr>
          <p:nvPr>
            <p:ph type="body" sz="quarter" idx="29" hasCustomPrompt="1"/>
          </p:nvPr>
        </p:nvSpPr>
        <p:spPr>
          <a:xfrm>
            <a:off x="1682750" y="4332178"/>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2" name="Line"/>
          <p:cNvSpPr>
            <a:spLocks noGrp="1"/>
          </p:cNvSpPr>
          <p:nvPr>
            <p:ph type="body" sz="quarter" idx="30" hasCustomPrompt="1"/>
          </p:nvPr>
        </p:nvSpPr>
        <p:spPr>
          <a:xfrm>
            <a:off x="10502900" y="4352426"/>
            <a:ext cx="0" cy="378076"/>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3" name="Line"/>
          <p:cNvSpPr>
            <a:spLocks noGrp="1"/>
          </p:cNvSpPr>
          <p:nvPr>
            <p:ph type="body" sz="quarter" idx="31" hasCustomPrompt="1"/>
          </p:nvPr>
        </p:nvSpPr>
        <p:spPr>
          <a:xfrm flipV="1">
            <a:off x="2139950" y="5492353"/>
            <a:ext cx="1317308"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4" name="Line"/>
          <p:cNvSpPr>
            <a:spLocks noGrp="1"/>
          </p:cNvSpPr>
          <p:nvPr>
            <p:ph type="body" sz="quarter" idx="32" hasCustomPrompt="1"/>
          </p:nvPr>
        </p:nvSpPr>
        <p:spPr>
          <a:xfrm flipV="1">
            <a:off x="4371181" y="2248297"/>
            <a:ext cx="1262539"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5" name="Line"/>
          <p:cNvSpPr>
            <a:spLocks noGrp="1"/>
          </p:cNvSpPr>
          <p:nvPr>
            <p:ph type="body" sz="quarter" idx="33" hasCustomPrompt="1"/>
          </p:nvPr>
        </p:nvSpPr>
        <p:spPr>
          <a:xfrm flipV="1">
            <a:off x="6555356" y="5492353"/>
            <a:ext cx="1289183"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7" name="Line"/>
          <p:cNvSpPr>
            <a:spLocks noGrp="1"/>
          </p:cNvSpPr>
          <p:nvPr>
            <p:ph type="body" sz="quarter" idx="35" hasCustomPrompt="1"/>
          </p:nvPr>
        </p:nvSpPr>
        <p:spPr>
          <a:xfrm>
            <a:off x="3907631" y="4332178"/>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8" name="Line"/>
          <p:cNvSpPr>
            <a:spLocks noGrp="1"/>
          </p:cNvSpPr>
          <p:nvPr>
            <p:ph type="body" sz="quarter" idx="36" hasCustomPrompt="1"/>
          </p:nvPr>
        </p:nvSpPr>
        <p:spPr>
          <a:xfrm>
            <a:off x="3907631" y="2714802"/>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9" name="Line"/>
          <p:cNvSpPr>
            <a:spLocks noGrp="1"/>
          </p:cNvSpPr>
          <p:nvPr>
            <p:ph type="body" sz="quarter" idx="37" hasCustomPrompt="1"/>
          </p:nvPr>
        </p:nvSpPr>
        <p:spPr>
          <a:xfrm>
            <a:off x="6096000" y="4332178"/>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0" name="Line"/>
          <p:cNvSpPr>
            <a:spLocks noGrp="1"/>
          </p:cNvSpPr>
          <p:nvPr>
            <p:ph type="body" sz="quarter" idx="38" hasCustomPrompt="1"/>
          </p:nvPr>
        </p:nvSpPr>
        <p:spPr>
          <a:xfrm>
            <a:off x="6096000" y="2714802"/>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1" name="Line"/>
          <p:cNvSpPr>
            <a:spLocks noGrp="1"/>
          </p:cNvSpPr>
          <p:nvPr>
            <p:ph type="body" sz="quarter" idx="39" hasCustomPrompt="1"/>
          </p:nvPr>
        </p:nvSpPr>
        <p:spPr>
          <a:xfrm>
            <a:off x="8308181" y="4332178"/>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2" name="Line"/>
          <p:cNvSpPr>
            <a:spLocks noGrp="1"/>
          </p:cNvSpPr>
          <p:nvPr>
            <p:ph type="body" sz="quarter" idx="40" hasCustomPrompt="1"/>
          </p:nvPr>
        </p:nvSpPr>
        <p:spPr>
          <a:xfrm>
            <a:off x="8308181" y="2714802"/>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3" name="Line"/>
          <p:cNvSpPr>
            <a:spLocks noGrp="1"/>
          </p:cNvSpPr>
          <p:nvPr>
            <p:ph type="body" sz="quarter" idx="41" hasCustomPrompt="1"/>
          </p:nvPr>
        </p:nvSpPr>
        <p:spPr>
          <a:xfrm>
            <a:off x="10502900" y="2714802"/>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4" name="Line"/>
          <p:cNvSpPr>
            <a:spLocks noGrp="1"/>
          </p:cNvSpPr>
          <p:nvPr>
            <p:ph type="body" sz="quarter" idx="42" hasCustomPrompt="1"/>
          </p:nvPr>
        </p:nvSpPr>
        <p:spPr>
          <a:xfrm flipV="1">
            <a:off x="8761981" y="2248297"/>
            <a:ext cx="1289183"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Tree>
    <p:extLst>
      <p:ext uri="{BB962C8B-B14F-4D97-AF65-F5344CB8AC3E}">
        <p14:creationId xmlns:p14="http://schemas.microsoft.com/office/powerpoint/2010/main" val="32413744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4">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solidFill>
                  <a:schemeClr val="tx1"/>
                </a:solidFill>
                <a:latin typeface="Montserrat" pitchFamily="2" charset="77"/>
              </a:defRPr>
            </a:lvl1pPr>
          </a:lstStyle>
          <a:p>
            <a:r>
              <a:rPr lang="en-US"/>
              <a:t>Click to edit Master title style</a:t>
            </a:r>
            <a:endParaRPr/>
          </a:p>
        </p:txBody>
      </p:sp>
    </p:spTree>
    <p:extLst>
      <p:ext uri="{BB962C8B-B14F-4D97-AF65-F5344CB8AC3E}">
        <p14:creationId xmlns:p14="http://schemas.microsoft.com/office/powerpoint/2010/main" val="92009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4">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350838"/>
            <a:ext cx="12192000" cy="762000"/>
          </a:xfrm>
          <a:prstGeom prst="rect">
            <a:avLst/>
          </a:prstGeom>
        </p:spPr>
        <p:txBody>
          <a:bodyPr/>
          <a:lstStyle>
            <a:lvl1pPr algn="ctr">
              <a:defRPr b="1" i="0">
                <a:solidFill>
                  <a:schemeClr val="tx1"/>
                </a:solidFill>
                <a:latin typeface="Montserrat" pitchFamily="2" charset="77"/>
              </a:defRPr>
            </a:lvl1pPr>
          </a:lstStyle>
          <a:p>
            <a:r>
              <a:rPr lang="en-US"/>
              <a:t>Click to edit Master title style</a:t>
            </a:r>
            <a:endParaRPr/>
          </a:p>
        </p:txBody>
      </p:sp>
      <p:sp>
        <p:nvSpPr>
          <p:cNvPr id="5" name="Text Placeholder 4">
            <a:extLst>
              <a:ext uri="{FF2B5EF4-FFF2-40B4-BE49-F238E27FC236}">
                <a16:creationId xmlns:a16="http://schemas.microsoft.com/office/drawing/2014/main" id="{01E7C28A-E734-8E48-B33F-7AB4D78E62D8}"/>
              </a:ext>
            </a:extLst>
          </p:cNvPr>
          <p:cNvSpPr>
            <a:spLocks noGrp="1"/>
          </p:cNvSpPr>
          <p:nvPr>
            <p:ph type="body" sz="quarter" idx="11" hasCustomPrompt="1"/>
          </p:nvPr>
        </p:nvSpPr>
        <p:spPr>
          <a:xfrm>
            <a:off x="0" y="1200150"/>
            <a:ext cx="12192000" cy="367467"/>
          </a:xfrm>
        </p:spPr>
        <p:txBody>
          <a:bodyPr>
            <a:normAutofit/>
          </a:bodyPr>
          <a:lstStyle>
            <a:lvl1pPr marL="0" indent="0" algn="ctr">
              <a:buNone/>
              <a:defRPr sz="1800" b="1">
                <a:solidFill>
                  <a:schemeClr val="accent1"/>
                </a:solidFill>
                <a:latin typeface="Montserrat" pitchFamily="2" charset="77"/>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a:t>This is a subtitle</a:t>
            </a:r>
          </a:p>
        </p:txBody>
      </p:sp>
    </p:spTree>
    <p:extLst>
      <p:ext uri="{BB962C8B-B14F-4D97-AF65-F5344CB8AC3E}">
        <p14:creationId xmlns:p14="http://schemas.microsoft.com/office/powerpoint/2010/main" val="115060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BAFD-84B8-A74C-A69E-F6489AE76D9B}"/>
              </a:ext>
            </a:extLst>
          </p:cNvPr>
          <p:cNvSpPr>
            <a:spLocks noGrp="1"/>
          </p:cNvSpPr>
          <p:nvPr>
            <p:ph type="title"/>
          </p:nvPr>
        </p:nvSpPr>
        <p:spPr/>
        <p:txBody>
          <a:bodyPr/>
          <a:lstStyle/>
          <a:p>
            <a:r>
              <a:rPr lang="en-US"/>
              <a:t>Click to edit Master title style</a:t>
            </a:r>
          </a:p>
        </p:txBody>
      </p:sp>
      <p:sp>
        <p:nvSpPr>
          <p:cNvPr id="6" name="Text Placeholder 4">
            <a:extLst>
              <a:ext uri="{FF2B5EF4-FFF2-40B4-BE49-F238E27FC236}">
                <a16:creationId xmlns:a16="http://schemas.microsoft.com/office/drawing/2014/main" id="{106D2463-5796-8D4E-BD3F-38EDB16833DF}"/>
              </a:ext>
            </a:extLst>
          </p:cNvPr>
          <p:cNvSpPr>
            <a:spLocks noGrp="1"/>
          </p:cNvSpPr>
          <p:nvPr>
            <p:ph type="body" sz="quarter" idx="11" hasCustomPrompt="1"/>
          </p:nvPr>
        </p:nvSpPr>
        <p:spPr>
          <a:xfrm>
            <a:off x="838200" y="1409700"/>
            <a:ext cx="10515600" cy="367467"/>
          </a:xfrm>
        </p:spPr>
        <p:txBody>
          <a:bodyPr>
            <a:normAutofit/>
          </a:bodyPr>
          <a:lstStyle>
            <a:lvl1pPr marL="0" indent="0" algn="l">
              <a:buNone/>
              <a:defRPr sz="1800" b="1">
                <a:solidFill>
                  <a:schemeClr val="accent1"/>
                </a:solidFill>
                <a:latin typeface="Montserrat" pitchFamily="2" charset="77"/>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a:t>This is a subtitle</a:t>
            </a:r>
          </a:p>
        </p:txBody>
      </p:sp>
    </p:spTree>
    <p:extLst>
      <p:ext uri="{BB962C8B-B14F-4D97-AF65-F5344CB8AC3E}">
        <p14:creationId xmlns:p14="http://schemas.microsoft.com/office/powerpoint/2010/main" val="1498386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solidFill>
                  <a:schemeClr val="tx1"/>
                </a:solidFill>
                <a:latin typeface="Montserrat" pitchFamily="2" charset="77"/>
              </a:defRPr>
            </a:lvl1pPr>
          </a:lstStyle>
          <a:p>
            <a:r>
              <a:rPr lang="en-US"/>
              <a:t>Click to edit Master title style</a:t>
            </a:r>
            <a:endParaRPr/>
          </a:p>
        </p:txBody>
      </p:sp>
    </p:spTree>
    <p:extLst>
      <p:ext uri="{BB962C8B-B14F-4D97-AF65-F5344CB8AC3E}">
        <p14:creationId xmlns:p14="http://schemas.microsoft.com/office/powerpoint/2010/main" val="282445125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44" name="Image"/>
          <p:cNvSpPr>
            <a:spLocks noGrp="1"/>
          </p:cNvSpPr>
          <p:nvPr>
            <p:ph type="pic" idx="13"/>
          </p:nvPr>
        </p:nvSpPr>
        <p:spPr>
          <a:xfrm>
            <a:off x="6203156" y="0"/>
            <a:ext cx="5988844" cy="6858000"/>
          </a:xfrm>
          <a:prstGeom prst="rect">
            <a:avLst/>
          </a:prstGeom>
        </p:spPr>
        <p:txBody>
          <a:bodyPr lIns="91439" tIns="45719" rIns="91439" bIns="45719"/>
          <a:lstStyle>
            <a:lvl1pPr marL="0" indent="0">
              <a:buNone/>
              <a:defRPr b="0" i="0">
                <a:latin typeface="Lato" panose="020F0502020204030203" pitchFamily="34" charset="77"/>
                <a:ea typeface="Open Sans Light" panose="020B0306030504020204" pitchFamily="34" charset="0"/>
                <a:cs typeface="Open Sans Light" panose="020B0306030504020204" pitchFamily="34" charset="0"/>
              </a:defRPr>
            </a:lvl1pPr>
          </a:lstStyle>
          <a:p>
            <a:r>
              <a:rPr lang="en-US"/>
              <a:t>Click icon to add picture</a:t>
            </a:r>
            <a:endParaRPr/>
          </a:p>
        </p:txBody>
      </p:sp>
      <p:sp>
        <p:nvSpPr>
          <p:cNvPr id="2" name="Rectangle 1">
            <a:extLst>
              <a:ext uri="{FF2B5EF4-FFF2-40B4-BE49-F238E27FC236}">
                <a16:creationId xmlns:a16="http://schemas.microsoft.com/office/drawing/2014/main" id="{4F5F43EE-04A3-C25B-E914-F9273B27C8A1}"/>
              </a:ext>
            </a:extLst>
          </p:cNvPr>
          <p:cNvSpPr/>
          <p:nvPr userDrawn="1"/>
        </p:nvSpPr>
        <p:spPr>
          <a:xfrm>
            <a:off x="765717" y="1886807"/>
            <a:ext cx="6350001" cy="34925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raesent commodo magna, vel…"/>
          <p:cNvSpPr>
            <a:spLocks noGrp="1"/>
          </p:cNvSpPr>
          <p:nvPr>
            <p:ph type="body" sz="quarter" idx="15"/>
          </p:nvPr>
        </p:nvSpPr>
        <p:spPr>
          <a:xfrm>
            <a:off x="1431020" y="2473422"/>
            <a:ext cx="5397501" cy="669459"/>
          </a:xfrm>
          <a:prstGeom prst="rect">
            <a:avLst/>
          </a:prstGeom>
        </p:spPr>
        <p:txBody>
          <a:bodyPr anchor="b"/>
          <a:lstStyle>
            <a:lvl1pPr marL="0" indent="0">
              <a:buNone/>
              <a:defRPr sz="1800" b="1" i="0">
                <a:latin typeface="Montserrat" pitchFamily="2" charset="77"/>
              </a:defRPr>
            </a:lvl1pPr>
            <a:lvl2pPr>
              <a:defRPr sz="1800" b="1" i="0">
                <a:latin typeface="Montserrat" pitchFamily="2" charset="77"/>
              </a:defRPr>
            </a:lvl2pPr>
          </a:lstStyle>
          <a:p>
            <a:pPr lvl="0">
              <a:defRPr sz="3700" b="1"/>
            </a:pPr>
            <a:r>
              <a:rPr lang="en-US"/>
              <a:t>Click to edit Master text styles</a:t>
            </a:r>
          </a:p>
        </p:txBody>
      </p:sp>
      <p:sp>
        <p:nvSpPr>
          <p:cNvPr id="47" name="Body Level One…"/>
          <p:cNvSpPr txBox="1">
            <a:spLocks noGrp="1"/>
          </p:cNvSpPr>
          <p:nvPr>
            <p:ph type="body" sz="quarter" idx="1"/>
          </p:nvPr>
        </p:nvSpPr>
        <p:spPr>
          <a:xfrm>
            <a:off x="1428410" y="3302493"/>
            <a:ext cx="5397501" cy="1778001"/>
          </a:xfrm>
          <a:prstGeom prst="rect">
            <a:avLst/>
          </a:prstGeom>
        </p:spPr>
        <p:txBody>
          <a:bodyPr/>
          <a:lstStyle>
            <a:lvl1pPr>
              <a:defRPr b="0" i="0">
                <a:latin typeface="Lato" panose="020F0502020204030203" pitchFamily="34" charset="77"/>
                <a:ea typeface="Open Sans Light" panose="020B0306030504020204" pitchFamily="34" charset="0"/>
                <a:cs typeface="Open Sans Light" panose="020B0306030504020204" pitchFamily="34" charset="0"/>
              </a:defRPr>
            </a:lvl1pPr>
            <a:lvl2pPr>
              <a:defRPr b="0" i="0">
                <a:latin typeface="Lato" panose="020F0502020204030203" pitchFamily="34" charset="77"/>
                <a:ea typeface="Open Sans Light" panose="020B0306030504020204" pitchFamily="34" charset="0"/>
                <a:cs typeface="Open Sans Light" panose="020B0306030504020204" pitchFamily="34" charset="0"/>
              </a:defRPr>
            </a:lvl2pPr>
            <a:lvl3pPr>
              <a:defRPr b="0" i="0">
                <a:latin typeface="Lato" panose="020F0502020204030203" pitchFamily="34" charset="77"/>
                <a:ea typeface="Open Sans Light" panose="020B0306030504020204" pitchFamily="34" charset="0"/>
                <a:cs typeface="Open Sans Light" panose="020B0306030504020204" pitchFamily="34" charset="0"/>
              </a:defRPr>
            </a:lvl3pPr>
            <a:lvl4pPr>
              <a:defRPr b="0" i="0">
                <a:latin typeface="Lato" panose="020F0502020204030203" pitchFamily="34" charset="77"/>
                <a:ea typeface="Open Sans Light" panose="020B0306030504020204" pitchFamily="34" charset="0"/>
                <a:cs typeface="Open Sans Light" panose="020B0306030504020204" pitchFamily="34" charset="0"/>
              </a:defRPr>
            </a:lvl4pPr>
            <a:lvl5pPr>
              <a:defRPr b="0" i="0">
                <a:latin typeface="Lato" panose="020F0502020204030203" pitchFamily="34" charset="77"/>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54008982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4">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solidFill>
                  <a:schemeClr val="tx1"/>
                </a:solidFill>
                <a:latin typeface="Montserrat" pitchFamily="2" charset="77"/>
              </a:defRPr>
            </a:lvl1pPr>
          </a:lstStyle>
          <a:p>
            <a:r>
              <a:rPr lang="en-US"/>
              <a:t>Click to edit Master title style</a:t>
            </a:r>
            <a:endParaRPr/>
          </a:p>
        </p:txBody>
      </p:sp>
      <p:sp>
        <p:nvSpPr>
          <p:cNvPr id="3" name="Text Placeholder 2">
            <a:extLst>
              <a:ext uri="{FF2B5EF4-FFF2-40B4-BE49-F238E27FC236}">
                <a16:creationId xmlns:a16="http://schemas.microsoft.com/office/drawing/2014/main" id="{2E0F9A15-501D-544C-B795-14E7F39F0795}"/>
              </a:ext>
            </a:extLst>
          </p:cNvPr>
          <p:cNvSpPr>
            <a:spLocks noGrp="1"/>
          </p:cNvSpPr>
          <p:nvPr>
            <p:ph type="body" sz="quarter" idx="10" hasCustomPrompt="1"/>
          </p:nvPr>
        </p:nvSpPr>
        <p:spPr>
          <a:xfrm>
            <a:off x="952500" y="1206501"/>
            <a:ext cx="10287000" cy="367467"/>
          </a:xfrm>
        </p:spPr>
        <p:txBody>
          <a:bodyPr/>
          <a:lstStyle>
            <a:lvl1pPr marL="0" indent="0">
              <a:buNone/>
              <a:defRPr b="1" i="0">
                <a:latin typeface="Montserrat" pitchFamily="2" charset="77"/>
              </a:defRPr>
            </a:lvl1pPr>
          </a:lstStyle>
          <a:p>
            <a:r>
              <a:rPr lang="en-US" sz="1800">
                <a:solidFill>
                  <a:schemeClr val="accent4"/>
                </a:solidFill>
              </a:rPr>
              <a:t>This is a subtitle</a:t>
            </a:r>
          </a:p>
        </p:txBody>
      </p:sp>
      <p:sp>
        <p:nvSpPr>
          <p:cNvPr id="4" name="Content Placeholder 2">
            <a:extLst>
              <a:ext uri="{FF2B5EF4-FFF2-40B4-BE49-F238E27FC236}">
                <a16:creationId xmlns:a16="http://schemas.microsoft.com/office/drawing/2014/main" id="{CE8C7198-8CC3-0543-A143-336A45764938}"/>
              </a:ext>
            </a:extLst>
          </p:cNvPr>
          <p:cNvSpPr>
            <a:spLocks noGrp="1"/>
          </p:cNvSpPr>
          <p:nvPr>
            <p:ph idx="1"/>
          </p:nvPr>
        </p:nvSpPr>
        <p:spPr>
          <a:xfrm>
            <a:off x="952500" y="1825625"/>
            <a:ext cx="10287000" cy="4351338"/>
          </a:xfrm>
          <a:prstGeom prst="rect">
            <a:avLst/>
          </a:prstGeom>
        </p:spPr>
        <p:txBody>
          <a:bodyPr/>
          <a:lstStyle>
            <a:lvl1pPr>
              <a:defRPr b="0" i="0">
                <a:latin typeface="Lato Light" panose="020F0502020204030203" pitchFamily="34" charset="0"/>
                <a:ea typeface="Lato Light" panose="020F0502020204030203" pitchFamily="34" charset="0"/>
                <a:cs typeface="Lato Light" panose="020F0502020204030203" pitchFamily="34" charset="0"/>
              </a:defRPr>
            </a:lvl1pPr>
            <a:lvl2pPr>
              <a:defRPr b="0" i="0">
                <a:latin typeface="Lato Light" panose="020F0502020204030203" pitchFamily="34" charset="0"/>
                <a:ea typeface="Lato Light" panose="020F0502020204030203" pitchFamily="34" charset="0"/>
                <a:cs typeface="Lato Light" panose="020F0502020204030203" pitchFamily="34" charset="0"/>
              </a:defRPr>
            </a:lvl2pPr>
            <a:lvl3pP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434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4">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350838"/>
            <a:ext cx="12192000" cy="762000"/>
          </a:xfrm>
          <a:prstGeom prst="rect">
            <a:avLst/>
          </a:prstGeom>
        </p:spPr>
        <p:txBody>
          <a:bodyPr/>
          <a:lstStyle>
            <a:lvl1pPr algn="ctr">
              <a:defRPr b="1" i="0">
                <a:solidFill>
                  <a:schemeClr val="tx1"/>
                </a:solidFill>
                <a:latin typeface="Montserrat" pitchFamily="2" charset="77"/>
              </a:defRPr>
            </a:lvl1pPr>
          </a:lstStyle>
          <a:p>
            <a:r>
              <a:rPr lang="en-US"/>
              <a:t>Click to edit Master title style</a:t>
            </a:r>
            <a:endParaRPr/>
          </a:p>
        </p:txBody>
      </p:sp>
      <p:sp>
        <p:nvSpPr>
          <p:cNvPr id="4" name="Text Placeholder 2">
            <a:extLst>
              <a:ext uri="{FF2B5EF4-FFF2-40B4-BE49-F238E27FC236}">
                <a16:creationId xmlns:a16="http://schemas.microsoft.com/office/drawing/2014/main" id="{F7586031-7C73-E84E-9B6D-2F387C8109A4}"/>
              </a:ext>
            </a:extLst>
          </p:cNvPr>
          <p:cNvSpPr>
            <a:spLocks noGrp="1"/>
          </p:cNvSpPr>
          <p:nvPr>
            <p:ph type="body" sz="quarter" idx="10" hasCustomPrompt="1"/>
          </p:nvPr>
        </p:nvSpPr>
        <p:spPr>
          <a:xfrm>
            <a:off x="0" y="1206501"/>
            <a:ext cx="12192000" cy="367467"/>
          </a:xfrm>
        </p:spPr>
        <p:txBody>
          <a:bodyPr/>
          <a:lstStyle>
            <a:lvl1pPr marL="0" indent="0" algn="ctr">
              <a:buNone/>
              <a:defRPr b="1" i="0">
                <a:latin typeface="Montserrat" pitchFamily="2" charset="77"/>
              </a:defRPr>
            </a:lvl1pPr>
          </a:lstStyle>
          <a:p>
            <a:r>
              <a:rPr lang="en-US" sz="1800">
                <a:solidFill>
                  <a:schemeClr val="accent4"/>
                </a:solidFill>
              </a:rPr>
              <a:t>This is a subtitle</a:t>
            </a:r>
          </a:p>
        </p:txBody>
      </p:sp>
    </p:spTree>
    <p:extLst>
      <p:ext uri="{BB962C8B-B14F-4D97-AF65-F5344CB8AC3E}">
        <p14:creationId xmlns:p14="http://schemas.microsoft.com/office/powerpoint/2010/main" val="320163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A0FA-0042-45E3-B358-27209608B619}"/>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07D2D0-4844-470C-9CD4-EAE272FC96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428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8C05-9CBA-BD44-BB64-A0612A5635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1827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C633-75E7-4854-B6BB-4DBEFE941FB2}"/>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38FC8E76-8784-4AE7-A956-6E2ECA79E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75182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A0FA-0042-45E3-B358-27209608B619}"/>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07D2D0-4844-470C-9CD4-EAE272FC96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849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A2C4-6B8B-4417-9C5A-AA7A6804E471}"/>
              </a:ext>
            </a:extLst>
          </p:cNvPr>
          <p:cNvSpPr>
            <a:spLocks noGrp="1"/>
          </p:cNvSpPr>
          <p:nvPr>
            <p:ph type="title"/>
          </p:nvPr>
        </p:nvSpPr>
        <p:spPr>
          <a:xfrm>
            <a:off x="831850" y="1709739"/>
            <a:ext cx="10515600" cy="2852737"/>
          </a:xfrm>
        </p:spPr>
        <p:txBody>
          <a:bodyPr anchor="b"/>
          <a:lstStyle>
            <a:lvl1pPr>
              <a:defRPr sz="6000" b="1"/>
            </a:lvl1pPr>
          </a:lstStyle>
          <a:p>
            <a:r>
              <a:rPr lang="en-US"/>
              <a:t>Click to edit Master title style</a:t>
            </a:r>
          </a:p>
        </p:txBody>
      </p:sp>
      <p:sp>
        <p:nvSpPr>
          <p:cNvPr id="3" name="Text Placeholder 2">
            <a:extLst>
              <a:ext uri="{FF2B5EF4-FFF2-40B4-BE49-F238E27FC236}">
                <a16:creationId xmlns:a16="http://schemas.microsoft.com/office/drawing/2014/main" id="{7E9DAAEF-3B09-4C5F-9577-B7E740B302DE}"/>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9288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E92E-874A-434D-8FCB-3DEF4AA082AC}"/>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4DDF49E4-1A65-4C95-BDAE-E241E9B984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5E34D-01F9-4EC6-A592-D42111C938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549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192E-184A-4651-96E0-47E4812212F2}"/>
              </a:ext>
            </a:extLst>
          </p:cNvPr>
          <p:cNvSpPr>
            <a:spLocks noGrp="1"/>
          </p:cNvSpPr>
          <p:nvPr>
            <p:ph type="title"/>
          </p:nvPr>
        </p:nvSpPr>
        <p:spPr>
          <a:xfrm>
            <a:off x="839788" y="365126"/>
            <a:ext cx="10515600" cy="132556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F8886DB9-93DE-49D6-BE33-AF86D331B8C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C3CB1-71C8-4098-BC82-BD5F952BFF9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8FF7E5-A8D2-4F5E-A5A0-F810FC31D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3DC89-556E-4827-A64F-B6C0BDF65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9108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873C-A66C-477C-8C0B-5BD8A537605C}"/>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808136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96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F4B6-3D12-4E08-A95A-AEF5CD5E411E}"/>
              </a:ext>
            </a:extLst>
          </p:cNvPr>
          <p:cNvSpPr>
            <a:spLocks noGrp="1"/>
          </p:cNvSpPr>
          <p:nvPr>
            <p:ph type="title"/>
          </p:nvPr>
        </p:nvSpPr>
        <p:spPr>
          <a:xfrm>
            <a:off x="839789" y="457200"/>
            <a:ext cx="3932237" cy="1600200"/>
          </a:xfr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F5C1647F-E868-4542-9A8A-4733150A720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A55F4E-0DC6-4076-8D42-261F2772FB86}"/>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74957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B537-E43F-4297-9FE3-61465056C79E}"/>
              </a:ext>
            </a:extLst>
          </p:cNvPr>
          <p:cNvSpPr>
            <a:spLocks noGrp="1"/>
          </p:cNvSpPr>
          <p:nvPr>
            <p:ph type="title"/>
          </p:nvPr>
        </p:nvSpPr>
        <p:spPr>
          <a:xfrm>
            <a:off x="839789" y="457200"/>
            <a:ext cx="3932237" cy="1600200"/>
          </a:xfrm>
        </p:spPr>
        <p:txBody>
          <a:bodyPr anchor="b"/>
          <a:lstStyle>
            <a:lvl1pPr>
              <a:defRPr sz="3200" b="1"/>
            </a:lvl1pPr>
          </a:lstStyle>
          <a:p>
            <a:r>
              <a:rPr lang="en-US"/>
              <a:t>Click to edit Master title style</a:t>
            </a:r>
          </a:p>
        </p:txBody>
      </p:sp>
      <p:sp>
        <p:nvSpPr>
          <p:cNvPr id="3" name="Picture Placeholder 2">
            <a:extLst>
              <a:ext uri="{FF2B5EF4-FFF2-40B4-BE49-F238E27FC236}">
                <a16:creationId xmlns:a16="http://schemas.microsoft.com/office/drawing/2014/main" id="{4AA2D596-8741-467A-9E49-9C35DB75C32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CDEA93-DB3D-4CDC-B2B2-2B2056649553}"/>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9196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A2C4-6B8B-4417-9C5A-AA7A6804E471}"/>
              </a:ext>
            </a:extLst>
          </p:cNvPr>
          <p:cNvSpPr>
            <a:spLocks noGrp="1"/>
          </p:cNvSpPr>
          <p:nvPr>
            <p:ph type="title"/>
          </p:nvPr>
        </p:nvSpPr>
        <p:spPr>
          <a:xfrm>
            <a:off x="831850" y="1709739"/>
            <a:ext cx="10515600" cy="2852737"/>
          </a:xfrm>
        </p:spPr>
        <p:txBody>
          <a:bodyPr anchor="b"/>
          <a:lstStyle>
            <a:lvl1pPr>
              <a:defRPr sz="6000" b="1"/>
            </a:lvl1pPr>
          </a:lstStyle>
          <a:p>
            <a:r>
              <a:rPr lang="en-US"/>
              <a:t>Click to edit Master title style</a:t>
            </a:r>
          </a:p>
        </p:txBody>
      </p:sp>
      <p:sp>
        <p:nvSpPr>
          <p:cNvPr id="3" name="Text Placeholder 2">
            <a:extLst>
              <a:ext uri="{FF2B5EF4-FFF2-40B4-BE49-F238E27FC236}">
                <a16:creationId xmlns:a16="http://schemas.microsoft.com/office/drawing/2014/main" id="{7E9DAAEF-3B09-4C5F-9577-B7E740B302DE}"/>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0973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799F928-F930-6F4F-8392-749F8C5E0A32}"/>
              </a:ext>
            </a:extLst>
          </p:cNvPr>
          <p:cNvPicPr>
            <a:picLocks noChangeAspect="1"/>
          </p:cNvPicPr>
          <p:nvPr/>
        </p:nvPicPr>
        <p:blipFill>
          <a:blip r:embed="rId2">
            <a:extLst>
              <a:ext uri="{28A0092B-C50C-407E-A947-70E740481C1C}">
                <a14:useLocalDpi xmlns:a14="http://schemas.microsoft.com/office/drawing/2010/main" val="0"/>
              </a:ext>
            </a:extLst>
          </a:blip>
          <a:srcRect l="2242" r="2242"/>
          <a:stretch/>
        </p:blipFill>
        <p:spPr>
          <a:xfrm>
            <a:off x="142407" y="127416"/>
            <a:ext cx="5679750" cy="6580683"/>
          </a:xfrm>
          <a:prstGeom prst="rect">
            <a:avLst/>
          </a:prstGeom>
        </p:spPr>
      </p:pic>
      <p:sp>
        <p:nvSpPr>
          <p:cNvPr id="24" name="Round Single Corner Rectangle 23">
            <a:extLst>
              <a:ext uri="{FF2B5EF4-FFF2-40B4-BE49-F238E27FC236}">
                <a16:creationId xmlns:a16="http://schemas.microsoft.com/office/drawing/2014/main" id="{CAF21654-241F-DF44-9A3D-44C84022A0CC}"/>
              </a:ext>
            </a:extLst>
          </p:cNvPr>
          <p:cNvSpPr/>
          <p:nvPr/>
        </p:nvSpPr>
        <p:spPr>
          <a:xfrm rot="10800000">
            <a:off x="4679005" y="2159541"/>
            <a:ext cx="7512995" cy="3229583"/>
          </a:xfrm>
          <a:prstGeom prst="round1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US" sz="1700" b="0" i="0" u="none" strike="noStrike" cap="none" spc="0" normalizeH="0" baseline="0">
              <a:ln>
                <a:noFill/>
              </a:ln>
              <a:solidFill>
                <a:srgbClr val="2B3346"/>
              </a:solidFill>
              <a:effectLst/>
              <a:uFillTx/>
              <a:latin typeface="+mn-lt"/>
              <a:ea typeface="+mn-ea"/>
              <a:cs typeface="+mn-cs"/>
              <a:sym typeface="Avenir Next"/>
            </a:endParaRPr>
          </a:p>
        </p:txBody>
      </p:sp>
      <p:sp>
        <p:nvSpPr>
          <p:cNvPr id="7" name="Text Placeholder 6">
            <a:extLst>
              <a:ext uri="{FF2B5EF4-FFF2-40B4-BE49-F238E27FC236}">
                <a16:creationId xmlns:a16="http://schemas.microsoft.com/office/drawing/2014/main" id="{1DAB40AF-FDD2-8342-85CF-3F1716206C58}"/>
              </a:ext>
            </a:extLst>
          </p:cNvPr>
          <p:cNvSpPr>
            <a:spLocks noGrp="1"/>
          </p:cNvSpPr>
          <p:nvPr>
            <p:ph type="body" sz="quarter" idx="10" hasCustomPrompt="1"/>
          </p:nvPr>
        </p:nvSpPr>
        <p:spPr>
          <a:xfrm>
            <a:off x="5096669" y="2540794"/>
            <a:ext cx="6677819" cy="1985963"/>
          </a:xfrm>
        </p:spPr>
        <p:txBody>
          <a:bodyPr/>
          <a:lstStyle>
            <a:lvl1pPr marL="0" indent="0">
              <a:buNone/>
              <a:defRPr sz="6000" b="1" i="0">
                <a:solidFill>
                  <a:schemeClr val="bg1"/>
                </a:solidFill>
                <a:latin typeface="Montserrat" pitchFamily="2" charset="77"/>
              </a:defRPr>
            </a:lvl1pPr>
          </a:lstStyle>
          <a:p>
            <a:pPr lvl="0"/>
            <a:r>
              <a:rPr lang="en-US"/>
              <a:t>Title</a:t>
            </a:r>
          </a:p>
        </p:txBody>
      </p:sp>
      <p:sp>
        <p:nvSpPr>
          <p:cNvPr id="28" name="Text Placeholder 27">
            <a:extLst>
              <a:ext uri="{FF2B5EF4-FFF2-40B4-BE49-F238E27FC236}">
                <a16:creationId xmlns:a16="http://schemas.microsoft.com/office/drawing/2014/main" id="{2C885C7D-CF0D-7640-A601-AF1FD6BF6140}"/>
              </a:ext>
            </a:extLst>
          </p:cNvPr>
          <p:cNvSpPr>
            <a:spLocks noGrp="1"/>
          </p:cNvSpPr>
          <p:nvPr>
            <p:ph type="body" sz="quarter" idx="11" hasCustomPrompt="1"/>
          </p:nvPr>
        </p:nvSpPr>
        <p:spPr>
          <a:xfrm>
            <a:off x="5111750" y="4617244"/>
            <a:ext cx="3822700" cy="636588"/>
          </a:xfrm>
        </p:spPr>
        <p:txBody>
          <a:bodyPr/>
          <a:lstStyle>
            <a:lvl1pPr marL="0" indent="0">
              <a:buNone/>
              <a:defRPr b="1" i="0">
                <a:solidFill>
                  <a:schemeClr val="tx1"/>
                </a:solidFill>
                <a:latin typeface="Montserrat" pitchFamily="2" charset="77"/>
              </a:defRPr>
            </a:lvl1pPr>
          </a:lstStyle>
          <a:p>
            <a:pPr lvl="0"/>
            <a:r>
              <a:rPr lang="en-US"/>
              <a:t>Subtitle</a:t>
            </a:r>
          </a:p>
        </p:txBody>
      </p:sp>
    </p:spTree>
    <p:extLst>
      <p:ext uri="{BB962C8B-B14F-4D97-AF65-F5344CB8AC3E}">
        <p14:creationId xmlns:p14="http://schemas.microsoft.com/office/powerpoint/2010/main" val="1921852487"/>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4">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3572B79-1044-1244-8134-52963CE4E365}"/>
              </a:ext>
            </a:extLst>
          </p:cNvPr>
          <p:cNvSpPr>
            <a:spLocks noGrp="1"/>
          </p:cNvSpPr>
          <p:nvPr>
            <p:ph idx="1"/>
          </p:nvPr>
        </p:nvSpPr>
        <p:spPr>
          <a:xfrm>
            <a:off x="952500" y="1825625"/>
            <a:ext cx="10287000" cy="4351338"/>
          </a:xfrm>
          <a:prstGeom prst="rect">
            <a:avLst/>
          </a:prstGeom>
        </p:spPr>
        <p:txBody>
          <a:bodyPr/>
          <a:lstStyle>
            <a:lvl1pPr>
              <a:defRPr b="0" i="0">
                <a:latin typeface="Lato Light" panose="020F0502020204030203" pitchFamily="34" charset="0"/>
                <a:ea typeface="Lato Light" panose="020F0502020204030203" pitchFamily="34" charset="0"/>
                <a:cs typeface="Lato Light" panose="020F0502020204030203" pitchFamily="34" charset="0"/>
              </a:defRPr>
            </a:lvl1pPr>
            <a:lvl2pPr>
              <a:defRPr b="0" i="0">
                <a:latin typeface="Lato Light" panose="020F0502020204030203" pitchFamily="34" charset="0"/>
                <a:ea typeface="Lato Light" panose="020F0502020204030203" pitchFamily="34" charset="0"/>
                <a:cs typeface="Lato Light" panose="020F0502020204030203" pitchFamily="34" charset="0"/>
              </a:defRPr>
            </a:lvl2pPr>
            <a:lvl3pP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A3CFD2F-CB84-FA41-8CE3-4FAF7F5C1C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003258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3">
    <p:spTree>
      <p:nvGrpSpPr>
        <p:cNvPr id="1" name=""/>
        <p:cNvGrpSpPr/>
        <p:nvPr/>
      </p:nvGrpSpPr>
      <p:grpSpPr>
        <a:xfrm>
          <a:off x="0" y="0"/>
          <a:ext cx="0" cy="0"/>
          <a:chOff x="0" y="0"/>
          <a:chExt cx="0" cy="0"/>
        </a:xfrm>
      </p:grpSpPr>
      <p:sp>
        <p:nvSpPr>
          <p:cNvPr id="233" name="Title Text"/>
          <p:cNvSpPr txBox="1">
            <a:spLocks noGrp="1"/>
          </p:cNvSpPr>
          <p:nvPr>
            <p:ph type="title"/>
          </p:nvPr>
        </p:nvSpPr>
        <p:spPr>
          <a:prstGeom prst="rect">
            <a:avLst/>
          </a:prstGeom>
        </p:spPr>
        <p:txBody>
          <a:bodyPr/>
          <a:lstStyle/>
          <a:p>
            <a:r>
              <a:rPr lang="en-US"/>
              <a:t>Click to edit Master title style</a:t>
            </a:r>
            <a:endParaRPr/>
          </a:p>
        </p:txBody>
      </p:sp>
      <p:sp>
        <p:nvSpPr>
          <p:cNvPr id="235" name="Start"/>
          <p:cNvSpPr>
            <a:spLocks noGrp="1"/>
          </p:cNvSpPr>
          <p:nvPr>
            <p:ph type="body" sz="quarter" idx="13"/>
          </p:nvPr>
        </p:nvSpPr>
        <p:spPr>
          <a:xfrm>
            <a:off x="952500" y="1518047"/>
            <a:ext cx="1460500" cy="1460501"/>
          </a:xfrm>
          <a:prstGeom prst="ellipse">
            <a:avLst/>
          </a:prstGeom>
          <a:solidFill>
            <a:srgbClr val="FED925"/>
          </a:solidFill>
        </p:spPr>
        <p:txBody>
          <a:bodyPr anchor="ctr"/>
          <a:lstStyle>
            <a:lvl1pPr marL="0" indent="0" algn="ctr">
              <a:buNone/>
              <a:defRPr sz="1850"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6" name="Finish"/>
          <p:cNvSpPr>
            <a:spLocks noGrp="1"/>
          </p:cNvSpPr>
          <p:nvPr>
            <p:ph type="body" sz="quarter" idx="14"/>
          </p:nvPr>
        </p:nvSpPr>
        <p:spPr>
          <a:xfrm>
            <a:off x="9779000" y="4762103"/>
            <a:ext cx="1460500" cy="1460501"/>
          </a:xfrm>
          <a:prstGeom prst="ellipse">
            <a:avLst/>
          </a:prstGeom>
          <a:solidFill>
            <a:srgbClr val="FED925"/>
          </a:solidFill>
        </p:spPr>
        <p:txBody>
          <a:bodyPr anchor="ctr"/>
          <a:lstStyle>
            <a:lvl1pPr marL="0" indent="0" algn="ctr">
              <a:buNone/>
              <a:defRPr sz="1850"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7" name="01"/>
          <p:cNvSpPr>
            <a:spLocks noGrp="1"/>
          </p:cNvSpPr>
          <p:nvPr>
            <p:ph type="body" sz="quarter" idx="15"/>
          </p:nvPr>
        </p:nvSpPr>
        <p:spPr>
          <a:xfrm>
            <a:off x="1270000"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8" name="02"/>
          <p:cNvSpPr>
            <a:spLocks noGrp="1"/>
          </p:cNvSpPr>
          <p:nvPr>
            <p:ph type="body" sz="quarter" idx="16"/>
          </p:nvPr>
        </p:nvSpPr>
        <p:spPr>
          <a:xfrm>
            <a:off x="1270000" y="5079603"/>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9" name="04"/>
          <p:cNvSpPr>
            <a:spLocks noGrp="1"/>
          </p:cNvSpPr>
          <p:nvPr>
            <p:ph type="body" sz="quarter" idx="17"/>
          </p:nvPr>
        </p:nvSpPr>
        <p:spPr>
          <a:xfrm>
            <a:off x="3494881" y="3460750"/>
            <a:ext cx="825501"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0" name="03"/>
          <p:cNvSpPr>
            <a:spLocks noGrp="1"/>
          </p:cNvSpPr>
          <p:nvPr>
            <p:ph type="body" sz="quarter" idx="18"/>
          </p:nvPr>
        </p:nvSpPr>
        <p:spPr>
          <a:xfrm>
            <a:off x="3494881" y="5079603"/>
            <a:ext cx="825501"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1" name="05"/>
          <p:cNvSpPr>
            <a:spLocks noGrp="1"/>
          </p:cNvSpPr>
          <p:nvPr>
            <p:ph type="body" sz="quarter" idx="19"/>
          </p:nvPr>
        </p:nvSpPr>
        <p:spPr>
          <a:xfrm>
            <a:off x="3494881" y="1835547"/>
            <a:ext cx="825501"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2" name="07"/>
          <p:cNvSpPr>
            <a:spLocks noGrp="1"/>
          </p:cNvSpPr>
          <p:nvPr>
            <p:ph type="body" sz="quarter" idx="20"/>
          </p:nvPr>
        </p:nvSpPr>
        <p:spPr>
          <a:xfrm>
            <a:off x="5683250"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3" name="08"/>
          <p:cNvSpPr>
            <a:spLocks noGrp="1"/>
          </p:cNvSpPr>
          <p:nvPr>
            <p:ph type="body" sz="quarter" idx="21"/>
          </p:nvPr>
        </p:nvSpPr>
        <p:spPr>
          <a:xfrm>
            <a:off x="5683250" y="5079603"/>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4" name="06"/>
          <p:cNvSpPr>
            <a:spLocks noGrp="1"/>
          </p:cNvSpPr>
          <p:nvPr>
            <p:ph type="body" sz="quarter" idx="22"/>
          </p:nvPr>
        </p:nvSpPr>
        <p:spPr>
          <a:xfrm>
            <a:off x="5683250" y="1835547"/>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5" name="10"/>
          <p:cNvSpPr>
            <a:spLocks noGrp="1"/>
          </p:cNvSpPr>
          <p:nvPr>
            <p:ph type="body" sz="quarter" idx="23"/>
          </p:nvPr>
        </p:nvSpPr>
        <p:spPr>
          <a:xfrm>
            <a:off x="7889875"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6" name="11"/>
          <p:cNvSpPr>
            <a:spLocks noGrp="1"/>
          </p:cNvSpPr>
          <p:nvPr>
            <p:ph type="body" sz="quarter" idx="24"/>
          </p:nvPr>
        </p:nvSpPr>
        <p:spPr>
          <a:xfrm>
            <a:off x="7886700" y="1835547"/>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7" name="13"/>
          <p:cNvSpPr>
            <a:spLocks noGrp="1"/>
          </p:cNvSpPr>
          <p:nvPr>
            <p:ph type="body" sz="quarter" idx="25"/>
          </p:nvPr>
        </p:nvSpPr>
        <p:spPr>
          <a:xfrm>
            <a:off x="10096500"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8" name="12"/>
          <p:cNvSpPr>
            <a:spLocks noGrp="1"/>
          </p:cNvSpPr>
          <p:nvPr>
            <p:ph type="body" sz="quarter" idx="26"/>
          </p:nvPr>
        </p:nvSpPr>
        <p:spPr>
          <a:xfrm>
            <a:off x="10096500" y="1835547"/>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9" name="09"/>
          <p:cNvSpPr>
            <a:spLocks noGrp="1"/>
          </p:cNvSpPr>
          <p:nvPr>
            <p:ph type="body" sz="quarter" idx="27"/>
          </p:nvPr>
        </p:nvSpPr>
        <p:spPr>
          <a:xfrm>
            <a:off x="7886700" y="5079603"/>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50" name="Line"/>
          <p:cNvSpPr>
            <a:spLocks noGrp="1"/>
          </p:cNvSpPr>
          <p:nvPr>
            <p:ph type="body" sz="quarter" idx="28" hasCustomPrompt="1"/>
          </p:nvPr>
        </p:nvSpPr>
        <p:spPr>
          <a:xfrm>
            <a:off x="1682750" y="3031404"/>
            <a:ext cx="0" cy="378077"/>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1" name="Line"/>
          <p:cNvSpPr>
            <a:spLocks noGrp="1"/>
          </p:cNvSpPr>
          <p:nvPr>
            <p:ph type="body" sz="quarter" idx="29" hasCustomPrompt="1"/>
          </p:nvPr>
        </p:nvSpPr>
        <p:spPr>
          <a:xfrm>
            <a:off x="1682750" y="4332178"/>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2" name="Line"/>
          <p:cNvSpPr>
            <a:spLocks noGrp="1"/>
          </p:cNvSpPr>
          <p:nvPr>
            <p:ph type="body" sz="quarter" idx="30" hasCustomPrompt="1"/>
          </p:nvPr>
        </p:nvSpPr>
        <p:spPr>
          <a:xfrm>
            <a:off x="10502900" y="4352426"/>
            <a:ext cx="0" cy="378076"/>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3" name="Line"/>
          <p:cNvSpPr>
            <a:spLocks noGrp="1"/>
          </p:cNvSpPr>
          <p:nvPr>
            <p:ph type="body" sz="quarter" idx="31" hasCustomPrompt="1"/>
          </p:nvPr>
        </p:nvSpPr>
        <p:spPr>
          <a:xfrm flipV="1">
            <a:off x="2139950" y="5492353"/>
            <a:ext cx="1317308"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4" name="Line"/>
          <p:cNvSpPr>
            <a:spLocks noGrp="1"/>
          </p:cNvSpPr>
          <p:nvPr>
            <p:ph type="body" sz="quarter" idx="32" hasCustomPrompt="1"/>
          </p:nvPr>
        </p:nvSpPr>
        <p:spPr>
          <a:xfrm flipV="1">
            <a:off x="4371181" y="2248297"/>
            <a:ext cx="1262539"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5" name="Line"/>
          <p:cNvSpPr>
            <a:spLocks noGrp="1"/>
          </p:cNvSpPr>
          <p:nvPr>
            <p:ph type="body" sz="quarter" idx="33" hasCustomPrompt="1"/>
          </p:nvPr>
        </p:nvSpPr>
        <p:spPr>
          <a:xfrm flipV="1">
            <a:off x="6555356" y="5492353"/>
            <a:ext cx="1289183"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7" name="Line"/>
          <p:cNvSpPr>
            <a:spLocks noGrp="1"/>
          </p:cNvSpPr>
          <p:nvPr>
            <p:ph type="body" sz="quarter" idx="35" hasCustomPrompt="1"/>
          </p:nvPr>
        </p:nvSpPr>
        <p:spPr>
          <a:xfrm>
            <a:off x="3907631" y="4332178"/>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8" name="Line"/>
          <p:cNvSpPr>
            <a:spLocks noGrp="1"/>
          </p:cNvSpPr>
          <p:nvPr>
            <p:ph type="body" sz="quarter" idx="36" hasCustomPrompt="1"/>
          </p:nvPr>
        </p:nvSpPr>
        <p:spPr>
          <a:xfrm>
            <a:off x="3907631" y="2714802"/>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9" name="Line"/>
          <p:cNvSpPr>
            <a:spLocks noGrp="1"/>
          </p:cNvSpPr>
          <p:nvPr>
            <p:ph type="body" sz="quarter" idx="37" hasCustomPrompt="1"/>
          </p:nvPr>
        </p:nvSpPr>
        <p:spPr>
          <a:xfrm>
            <a:off x="6096000" y="4332178"/>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0" name="Line"/>
          <p:cNvSpPr>
            <a:spLocks noGrp="1"/>
          </p:cNvSpPr>
          <p:nvPr>
            <p:ph type="body" sz="quarter" idx="38" hasCustomPrompt="1"/>
          </p:nvPr>
        </p:nvSpPr>
        <p:spPr>
          <a:xfrm>
            <a:off x="6096000" y="2714802"/>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1" name="Line"/>
          <p:cNvSpPr>
            <a:spLocks noGrp="1"/>
          </p:cNvSpPr>
          <p:nvPr>
            <p:ph type="body" sz="quarter" idx="39" hasCustomPrompt="1"/>
          </p:nvPr>
        </p:nvSpPr>
        <p:spPr>
          <a:xfrm>
            <a:off x="8308181" y="4332178"/>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2" name="Line"/>
          <p:cNvSpPr>
            <a:spLocks noGrp="1"/>
          </p:cNvSpPr>
          <p:nvPr>
            <p:ph type="body" sz="quarter" idx="40" hasCustomPrompt="1"/>
          </p:nvPr>
        </p:nvSpPr>
        <p:spPr>
          <a:xfrm>
            <a:off x="8308181" y="2714802"/>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3" name="Line"/>
          <p:cNvSpPr>
            <a:spLocks noGrp="1"/>
          </p:cNvSpPr>
          <p:nvPr>
            <p:ph type="body" sz="quarter" idx="41" hasCustomPrompt="1"/>
          </p:nvPr>
        </p:nvSpPr>
        <p:spPr>
          <a:xfrm>
            <a:off x="10502900" y="2714802"/>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4" name="Line"/>
          <p:cNvSpPr>
            <a:spLocks noGrp="1"/>
          </p:cNvSpPr>
          <p:nvPr>
            <p:ph type="body" sz="quarter" idx="42" hasCustomPrompt="1"/>
          </p:nvPr>
        </p:nvSpPr>
        <p:spPr>
          <a:xfrm flipV="1">
            <a:off x="8761981" y="2248297"/>
            <a:ext cx="1289183"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Tree>
    <p:extLst>
      <p:ext uri="{BB962C8B-B14F-4D97-AF65-F5344CB8AC3E}">
        <p14:creationId xmlns:p14="http://schemas.microsoft.com/office/powerpoint/2010/main" val="252048716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4">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solidFill>
                  <a:schemeClr val="tx1"/>
                </a:solidFill>
                <a:latin typeface="Montserrat" pitchFamily="2" charset="77"/>
              </a:defRPr>
            </a:lvl1pPr>
          </a:lstStyle>
          <a:p>
            <a:r>
              <a:rPr lang="en-US"/>
              <a:t>Click to edit Master title style</a:t>
            </a:r>
            <a:endParaRPr/>
          </a:p>
        </p:txBody>
      </p:sp>
    </p:spTree>
    <p:extLst>
      <p:ext uri="{BB962C8B-B14F-4D97-AF65-F5344CB8AC3E}">
        <p14:creationId xmlns:p14="http://schemas.microsoft.com/office/powerpoint/2010/main" val="1371171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4">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350838"/>
            <a:ext cx="12192000" cy="762000"/>
          </a:xfrm>
          <a:prstGeom prst="rect">
            <a:avLst/>
          </a:prstGeom>
        </p:spPr>
        <p:txBody>
          <a:bodyPr/>
          <a:lstStyle>
            <a:lvl1pPr algn="ctr">
              <a:defRPr b="1" i="0">
                <a:solidFill>
                  <a:schemeClr val="tx1"/>
                </a:solidFill>
                <a:latin typeface="Montserrat" pitchFamily="2" charset="77"/>
              </a:defRPr>
            </a:lvl1pPr>
          </a:lstStyle>
          <a:p>
            <a:r>
              <a:rPr lang="en-US"/>
              <a:t>Click to edit Master title style</a:t>
            </a:r>
            <a:endParaRPr/>
          </a:p>
        </p:txBody>
      </p:sp>
      <p:sp>
        <p:nvSpPr>
          <p:cNvPr id="5" name="Text Placeholder 4">
            <a:extLst>
              <a:ext uri="{FF2B5EF4-FFF2-40B4-BE49-F238E27FC236}">
                <a16:creationId xmlns:a16="http://schemas.microsoft.com/office/drawing/2014/main" id="{01E7C28A-E734-8E48-B33F-7AB4D78E62D8}"/>
              </a:ext>
            </a:extLst>
          </p:cNvPr>
          <p:cNvSpPr>
            <a:spLocks noGrp="1"/>
          </p:cNvSpPr>
          <p:nvPr>
            <p:ph type="body" sz="quarter" idx="11" hasCustomPrompt="1"/>
          </p:nvPr>
        </p:nvSpPr>
        <p:spPr>
          <a:xfrm>
            <a:off x="0" y="1200150"/>
            <a:ext cx="12192000" cy="367467"/>
          </a:xfrm>
        </p:spPr>
        <p:txBody>
          <a:bodyPr>
            <a:normAutofit/>
          </a:bodyPr>
          <a:lstStyle>
            <a:lvl1pPr marL="0" indent="0" algn="ctr">
              <a:buNone/>
              <a:defRPr sz="1800" b="1">
                <a:solidFill>
                  <a:schemeClr val="accent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a:t>This is a subtitle</a:t>
            </a:r>
          </a:p>
        </p:txBody>
      </p:sp>
    </p:spTree>
    <p:extLst>
      <p:ext uri="{BB962C8B-B14F-4D97-AF65-F5344CB8AC3E}">
        <p14:creationId xmlns:p14="http://schemas.microsoft.com/office/powerpoint/2010/main" val="1623279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BAFD-84B8-A74C-A69E-F6489AE76D9B}"/>
              </a:ext>
            </a:extLst>
          </p:cNvPr>
          <p:cNvSpPr>
            <a:spLocks noGrp="1"/>
          </p:cNvSpPr>
          <p:nvPr>
            <p:ph type="title"/>
          </p:nvPr>
        </p:nvSpPr>
        <p:spPr/>
        <p:txBody>
          <a:bodyPr/>
          <a:lstStyle/>
          <a:p>
            <a:r>
              <a:rPr lang="en-US"/>
              <a:t>Click to edit Master title style</a:t>
            </a:r>
          </a:p>
        </p:txBody>
      </p:sp>
      <p:sp>
        <p:nvSpPr>
          <p:cNvPr id="6" name="Text Placeholder 4">
            <a:extLst>
              <a:ext uri="{FF2B5EF4-FFF2-40B4-BE49-F238E27FC236}">
                <a16:creationId xmlns:a16="http://schemas.microsoft.com/office/drawing/2014/main" id="{106D2463-5796-8D4E-BD3F-38EDB16833DF}"/>
              </a:ext>
            </a:extLst>
          </p:cNvPr>
          <p:cNvSpPr>
            <a:spLocks noGrp="1"/>
          </p:cNvSpPr>
          <p:nvPr>
            <p:ph type="body" sz="quarter" idx="11" hasCustomPrompt="1"/>
          </p:nvPr>
        </p:nvSpPr>
        <p:spPr>
          <a:xfrm>
            <a:off x="838200" y="1409700"/>
            <a:ext cx="10515600" cy="367467"/>
          </a:xfrm>
        </p:spPr>
        <p:txBody>
          <a:bodyPr>
            <a:normAutofit/>
          </a:bodyPr>
          <a:lstStyle>
            <a:lvl1pPr marL="0" indent="0" algn="l">
              <a:buNone/>
              <a:defRPr sz="1800" b="1">
                <a:solidFill>
                  <a:schemeClr val="accent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a:t>This is a subtitle</a:t>
            </a:r>
          </a:p>
        </p:txBody>
      </p:sp>
    </p:spTree>
    <p:extLst>
      <p:ext uri="{BB962C8B-B14F-4D97-AF65-F5344CB8AC3E}">
        <p14:creationId xmlns:p14="http://schemas.microsoft.com/office/powerpoint/2010/main" val="1979675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18FE7-AB0A-8F4C-B1D3-CFA278876239}"/>
              </a:ext>
            </a:extLst>
          </p:cNvPr>
          <p:cNvSpPr>
            <a:spLocks noGrp="1"/>
          </p:cNvSpPr>
          <p:nvPr>
            <p:ph sz="half" idx="1"/>
          </p:nvPr>
        </p:nvSpPr>
        <p:spPr>
          <a:xfrm>
            <a:off x="676491" y="1746815"/>
            <a:ext cx="5181600" cy="4351338"/>
          </a:xfrm>
        </p:spPr>
        <p:txBody>
          <a:bodyPr vert="horz" lIns="91440" tIns="45720" rIns="91440" bIns="45720" rtlCol="0">
            <a:normAutofit/>
          </a:bodyPr>
          <a:lstStyle>
            <a:lvl1pPr>
              <a:defRPr lang="en-US" sz="2400" smtClean="0">
                <a:solidFill>
                  <a:srgbClr val="004880"/>
                </a:solidFill>
                <a:latin typeface="+mn-lt"/>
                <a:ea typeface="Lato"/>
                <a:cs typeface="Lato"/>
              </a:defRPr>
            </a:lvl1pPr>
            <a:lvl2pPr>
              <a:defRPr lang="en-US" sz="2000" smtClean="0">
                <a:solidFill>
                  <a:srgbClr val="004880"/>
                </a:solidFill>
                <a:latin typeface="+mn-lt"/>
                <a:ea typeface="Lato"/>
                <a:cs typeface="Lato"/>
              </a:defRPr>
            </a:lvl2pPr>
            <a:lvl3pPr>
              <a:defRPr lang="en-US" sz="1800" smtClean="0">
                <a:solidFill>
                  <a:srgbClr val="004880"/>
                </a:solidFill>
                <a:latin typeface="+mn-lt"/>
                <a:ea typeface="Lato"/>
                <a:cs typeface="Lato"/>
              </a:defRPr>
            </a:lvl3pPr>
            <a:lvl4pPr>
              <a:defRPr lang="en-US" sz="1600" smtClean="0">
                <a:solidFill>
                  <a:srgbClr val="004880"/>
                </a:solidFill>
                <a:latin typeface="+mn-lt"/>
                <a:ea typeface="Lato"/>
                <a:cs typeface="Lato"/>
              </a:defRPr>
            </a:lvl4pPr>
            <a:lvl5pPr>
              <a:defRPr lang="en-US" sz="1400">
                <a:solidFill>
                  <a:srgbClr val="004880"/>
                </a:solidFill>
                <a:latin typeface="+mn-lt"/>
                <a:ea typeface="Lato"/>
                <a:cs typeface="Lato"/>
              </a:defRPr>
            </a:lvl5pPr>
          </a:lstStyle>
          <a:p>
            <a:pPr lvl="0">
              <a:buClr>
                <a:schemeClr val="accent6">
                  <a:lumMod val="60000"/>
                  <a:lumOff val="40000"/>
                </a:schemeClr>
              </a:buClr>
            </a:pPr>
            <a:r>
              <a:rPr lang="en-US"/>
              <a:t>Edit Master text styles</a:t>
            </a:r>
          </a:p>
          <a:p>
            <a:pPr lvl="1">
              <a:buClr>
                <a:schemeClr val="accent6">
                  <a:lumMod val="60000"/>
                  <a:lumOff val="40000"/>
                </a:schemeClr>
              </a:buClr>
            </a:pPr>
            <a:r>
              <a:rPr lang="en-US"/>
              <a:t>Second level</a:t>
            </a:r>
          </a:p>
          <a:p>
            <a:pPr lvl="2">
              <a:buClr>
                <a:schemeClr val="accent6">
                  <a:lumMod val="60000"/>
                  <a:lumOff val="40000"/>
                </a:schemeClr>
              </a:buClr>
            </a:pPr>
            <a:r>
              <a:rPr lang="en-US"/>
              <a:t>Third level</a:t>
            </a:r>
          </a:p>
          <a:p>
            <a:pPr lvl="3">
              <a:buClr>
                <a:schemeClr val="accent6">
                  <a:lumMod val="60000"/>
                  <a:lumOff val="40000"/>
                </a:schemeClr>
              </a:buClr>
            </a:pPr>
            <a:r>
              <a:rPr lang="en-US"/>
              <a:t>Fourth level</a:t>
            </a:r>
          </a:p>
          <a:p>
            <a:pPr lvl="4">
              <a:buClr>
                <a:schemeClr val="accent6">
                  <a:lumMod val="60000"/>
                  <a:lumOff val="40000"/>
                </a:schemeClr>
              </a:buClr>
            </a:pPr>
            <a:r>
              <a:rPr lang="en-US"/>
              <a:t>Fifth level</a:t>
            </a:r>
          </a:p>
        </p:txBody>
      </p:sp>
      <p:sp>
        <p:nvSpPr>
          <p:cNvPr id="8" name="Text Placeholder 25">
            <a:extLst>
              <a:ext uri="{FF2B5EF4-FFF2-40B4-BE49-F238E27FC236}">
                <a16:creationId xmlns:a16="http://schemas.microsoft.com/office/drawing/2014/main" id="{3447A667-BF72-824C-9ACC-C90D6432E8AC}"/>
              </a:ext>
            </a:extLst>
          </p:cNvPr>
          <p:cNvSpPr>
            <a:spLocks noGrp="1"/>
          </p:cNvSpPr>
          <p:nvPr>
            <p:ph type="body" sz="quarter" idx="10" hasCustomPrompt="1"/>
          </p:nvPr>
        </p:nvSpPr>
        <p:spPr>
          <a:xfrm>
            <a:off x="662226" y="902121"/>
            <a:ext cx="10544130" cy="844694"/>
          </a:xfrm>
        </p:spPr>
        <p:txBody>
          <a:bodyPr>
            <a:normAutofit/>
          </a:bodyPr>
          <a:lstStyle>
            <a:lvl1pPr marL="0" indent="0">
              <a:buNone/>
              <a:defRPr lang="en-US" sz="2400" kern="1200" dirty="0" smtClean="0">
                <a:solidFill>
                  <a:schemeClr val="accent6">
                    <a:lumMod val="60000"/>
                    <a:lumOff val="40000"/>
                  </a:schemeClr>
                </a:solidFill>
                <a:latin typeface="+mj-lt"/>
                <a:ea typeface="+mj-ea"/>
                <a:cs typeface="Calibri" panose="020F0502020204030204" pitchFamily="34" charset="0"/>
              </a:defRPr>
            </a:lvl1pPr>
          </a:lstStyle>
          <a:p>
            <a:pPr lvl="0"/>
            <a:r>
              <a:rPr lang="en-US"/>
              <a:t>Subtitle Goes Here</a:t>
            </a:r>
          </a:p>
        </p:txBody>
      </p:sp>
      <p:sp>
        <p:nvSpPr>
          <p:cNvPr id="9" name="Title 1">
            <a:extLst>
              <a:ext uri="{FF2B5EF4-FFF2-40B4-BE49-F238E27FC236}">
                <a16:creationId xmlns:a16="http://schemas.microsoft.com/office/drawing/2014/main" id="{A32CF99C-9273-5B42-8880-B950CBA1C2C2}"/>
              </a:ext>
            </a:extLst>
          </p:cNvPr>
          <p:cNvSpPr>
            <a:spLocks noGrp="1"/>
          </p:cNvSpPr>
          <p:nvPr>
            <p:ph type="title" hasCustomPrompt="1"/>
          </p:nvPr>
        </p:nvSpPr>
        <p:spPr>
          <a:xfrm>
            <a:off x="676491" y="346168"/>
            <a:ext cx="10515600" cy="5099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3200" kern="1200" dirty="0">
                <a:solidFill>
                  <a:srgbClr val="004880"/>
                </a:solidFill>
                <a:latin typeface="+mj-lt"/>
                <a:ea typeface="Lato"/>
                <a:cs typeface="Lato"/>
              </a:defRPr>
            </a:lvl1pPr>
          </a:lstStyle>
          <a:p>
            <a:r>
              <a:rPr lang="en-US"/>
              <a:t>Main Title Goes Here</a:t>
            </a:r>
          </a:p>
        </p:txBody>
      </p:sp>
      <p:pic>
        <p:nvPicPr>
          <p:cNvPr id="10" name="Shape 37">
            <a:extLst>
              <a:ext uri="{FF2B5EF4-FFF2-40B4-BE49-F238E27FC236}">
                <a16:creationId xmlns:a16="http://schemas.microsoft.com/office/drawing/2014/main" id="{8BC48FFB-2DE6-874D-B947-1B2A6A870BB7}"/>
              </a:ext>
            </a:extLst>
          </p:cNvPr>
          <p:cNvPicPr preferRelativeResize="0"/>
          <p:nvPr userDrawn="1"/>
        </p:nvPicPr>
        <p:blipFill>
          <a:blip r:embed="rId2"/>
          <a:stretch>
            <a:fillRect/>
          </a:stretch>
        </p:blipFill>
        <p:spPr>
          <a:xfrm>
            <a:off x="153548" y="6425429"/>
            <a:ext cx="1514994" cy="331405"/>
          </a:xfrm>
          <a:prstGeom prst="rect">
            <a:avLst/>
          </a:prstGeom>
          <a:noFill/>
          <a:ln>
            <a:noFill/>
          </a:ln>
        </p:spPr>
      </p:pic>
      <p:sp>
        <p:nvSpPr>
          <p:cNvPr id="11" name="Shape 38">
            <a:extLst>
              <a:ext uri="{FF2B5EF4-FFF2-40B4-BE49-F238E27FC236}">
                <a16:creationId xmlns:a16="http://schemas.microsoft.com/office/drawing/2014/main" id="{2430D9E8-C5A9-FC4E-A27F-1E091BE4189D}"/>
              </a:ext>
            </a:extLst>
          </p:cNvPr>
          <p:cNvSpPr txBox="1"/>
          <p:nvPr userDrawn="1"/>
        </p:nvSpPr>
        <p:spPr>
          <a:xfrm>
            <a:off x="11572785" y="6428539"/>
            <a:ext cx="465667" cy="328295"/>
          </a:xfrm>
          <a:prstGeom prst="rect">
            <a:avLst/>
          </a:prstGeom>
          <a:noFill/>
          <a:ln>
            <a:noFill/>
          </a:ln>
        </p:spPr>
        <p:txBody>
          <a:bodyPr wrap="square" lIns="121900" tIns="60933" rIns="121900" bIns="60933" anchor="ctr" anchorCtr="0">
            <a:noAutofit/>
          </a:bodyPr>
          <a:lstStyle/>
          <a:p>
            <a:pPr marL="0" marR="0" lvl="0" indent="0" algn="ctr" rtl="0">
              <a:lnSpc>
                <a:spcPct val="100000"/>
              </a:lnSpc>
              <a:spcBef>
                <a:spcPts val="0"/>
              </a:spcBef>
              <a:spcAft>
                <a:spcPts val="0"/>
              </a:spcAft>
              <a:buClr>
                <a:srgbClr val="003366"/>
              </a:buClr>
              <a:buSzPts val="1000"/>
              <a:buFont typeface="Arial"/>
              <a:buNone/>
            </a:pPr>
            <a:fld id="{00000000-1234-1234-1234-123412341234}" type="slidenum">
              <a:rPr lang="en-US" sz="1333" b="0" i="0" u="none" strike="noStrike" cap="none">
                <a:solidFill>
                  <a:srgbClr val="004880"/>
                </a:solidFill>
                <a:latin typeface="+mj-lt"/>
                <a:ea typeface="Arial"/>
                <a:cs typeface="Calibri" panose="020F0502020204030204" pitchFamily="34" charset="0"/>
                <a:sym typeface="Arial"/>
              </a:rPr>
              <a:pPr marL="0" marR="0" lvl="0" indent="0" algn="ctr" rtl="0">
                <a:lnSpc>
                  <a:spcPct val="100000"/>
                </a:lnSpc>
                <a:spcBef>
                  <a:spcPts val="0"/>
                </a:spcBef>
                <a:spcAft>
                  <a:spcPts val="0"/>
                </a:spcAft>
                <a:buClr>
                  <a:srgbClr val="003366"/>
                </a:buClr>
                <a:buSzPts val="1000"/>
                <a:buFont typeface="Arial"/>
                <a:buNone/>
              </a:pPr>
              <a:t>‹#›</a:t>
            </a:fld>
            <a:endParaRPr sz="1333" b="0" i="0" u="none" strike="noStrike" cap="none">
              <a:solidFill>
                <a:srgbClr val="004880"/>
              </a:solidFill>
              <a:latin typeface="+mj-lt"/>
              <a:ea typeface="Arial"/>
              <a:cs typeface="Calibri" panose="020F0502020204030204" pitchFamily="34" charset="0"/>
              <a:sym typeface="Arial"/>
            </a:endParaRPr>
          </a:p>
        </p:txBody>
      </p:sp>
      <p:cxnSp>
        <p:nvCxnSpPr>
          <p:cNvPr id="12" name="Straight Connector 11">
            <a:extLst>
              <a:ext uri="{FF2B5EF4-FFF2-40B4-BE49-F238E27FC236}">
                <a16:creationId xmlns:a16="http://schemas.microsoft.com/office/drawing/2014/main" id="{DDD15251-73E6-C749-A97A-7E3A161191F9}"/>
              </a:ext>
            </a:extLst>
          </p:cNvPr>
          <p:cNvCxnSpPr>
            <a:cxnSpLocks/>
          </p:cNvCxnSpPr>
          <p:nvPr userDrawn="1"/>
        </p:nvCxnSpPr>
        <p:spPr>
          <a:xfrm>
            <a:off x="1789043" y="6496217"/>
            <a:ext cx="0" cy="17492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hape 38">
            <a:extLst>
              <a:ext uri="{FF2B5EF4-FFF2-40B4-BE49-F238E27FC236}">
                <a16:creationId xmlns:a16="http://schemas.microsoft.com/office/drawing/2014/main" id="{4BFDD314-8BD6-C846-9762-349A34169CEC}"/>
              </a:ext>
            </a:extLst>
          </p:cNvPr>
          <p:cNvSpPr txBox="1"/>
          <p:nvPr userDrawn="1"/>
        </p:nvSpPr>
        <p:spPr>
          <a:xfrm>
            <a:off x="8738486" y="6428539"/>
            <a:ext cx="2660049" cy="328295"/>
          </a:xfrm>
          <a:prstGeom prst="rect">
            <a:avLst/>
          </a:prstGeom>
          <a:noFill/>
          <a:ln>
            <a:noFill/>
          </a:ln>
        </p:spPr>
        <p:txBody>
          <a:bodyPr wrap="square" lIns="121900" tIns="60933" rIns="121900" bIns="60933" anchor="ctr" anchorCtr="0">
            <a:noAutofit/>
          </a:bodyPr>
          <a:lstStyle/>
          <a:p>
            <a:pPr marL="0" marR="0" lvl="0" indent="0" algn="r" rtl="0">
              <a:lnSpc>
                <a:spcPct val="100000"/>
              </a:lnSpc>
              <a:spcBef>
                <a:spcPts val="0"/>
              </a:spcBef>
              <a:spcAft>
                <a:spcPts val="0"/>
              </a:spcAft>
              <a:buClr>
                <a:srgbClr val="003366"/>
              </a:buClr>
              <a:buSzPts val="1000"/>
              <a:buFont typeface="Arial"/>
              <a:buNone/>
            </a:pPr>
            <a:r>
              <a:rPr lang="en-US" sz="1100" b="0" i="0" u="none" strike="noStrike" cap="none">
                <a:solidFill>
                  <a:schemeClr val="bg1">
                    <a:lumMod val="85000"/>
                  </a:schemeClr>
                </a:solidFill>
                <a:latin typeface="+mj-lt"/>
                <a:ea typeface="Arial"/>
                <a:cs typeface="Calibri" panose="020F0502020204030204" pitchFamily="34" charset="0"/>
                <a:sym typeface="Arial"/>
              </a:rPr>
              <a:t>Proprietary &amp; Confidential</a:t>
            </a:r>
            <a:endParaRPr sz="1100" b="0" i="0" u="none" strike="noStrike" cap="none">
              <a:solidFill>
                <a:schemeClr val="bg1">
                  <a:lumMod val="85000"/>
                </a:schemeClr>
              </a:solidFill>
              <a:latin typeface="+mj-lt"/>
              <a:ea typeface="Arial"/>
              <a:cs typeface="Calibri" panose="020F0502020204030204" pitchFamily="34" charset="0"/>
              <a:sym typeface="Arial"/>
            </a:endParaRPr>
          </a:p>
        </p:txBody>
      </p:sp>
      <p:sp>
        <p:nvSpPr>
          <p:cNvPr id="14" name="Shape 38">
            <a:extLst>
              <a:ext uri="{FF2B5EF4-FFF2-40B4-BE49-F238E27FC236}">
                <a16:creationId xmlns:a16="http://schemas.microsoft.com/office/drawing/2014/main" id="{CF9C7A98-7910-D64F-B954-12E546CAA674}"/>
              </a:ext>
            </a:extLst>
          </p:cNvPr>
          <p:cNvSpPr txBox="1"/>
          <p:nvPr userDrawn="1"/>
        </p:nvSpPr>
        <p:spPr>
          <a:xfrm>
            <a:off x="1896046" y="6428539"/>
            <a:ext cx="4052759" cy="328295"/>
          </a:xfrm>
          <a:prstGeom prst="rect">
            <a:avLst/>
          </a:prstGeom>
          <a:noFill/>
          <a:ln>
            <a:noFill/>
          </a:ln>
        </p:spPr>
        <p:txBody>
          <a:bodyPr wrap="square" lIns="121900" tIns="60933" rIns="121900" bIns="60933" anchor="ctr" anchorCtr="0">
            <a:noAutofit/>
          </a:bodyPr>
          <a:lstStyle/>
          <a:p>
            <a:pPr marL="0" marR="0" lvl="0" indent="0" algn="l" rtl="0">
              <a:lnSpc>
                <a:spcPct val="100000"/>
              </a:lnSpc>
              <a:spcBef>
                <a:spcPts val="0"/>
              </a:spcBef>
              <a:spcAft>
                <a:spcPts val="0"/>
              </a:spcAft>
              <a:buClr>
                <a:srgbClr val="003366"/>
              </a:buClr>
              <a:buSzPts val="1000"/>
              <a:buFont typeface="Arial"/>
              <a:buNone/>
            </a:pPr>
            <a:r>
              <a:rPr lang="en-US" sz="800" b="0" i="0" u="none" strike="noStrike" cap="none">
                <a:solidFill>
                  <a:srgbClr val="7EB93A"/>
                </a:solidFill>
                <a:latin typeface="+mj-lt"/>
                <a:ea typeface="Arial"/>
                <a:cs typeface="Calibri" panose="020F0502020204030204" pitchFamily="34" charset="0"/>
                <a:sym typeface="Arial"/>
              </a:rPr>
              <a:t>SECURE </a:t>
            </a:r>
            <a:r>
              <a:rPr lang="en-US" sz="800" b="0" i="0" u="none" strike="noStrike" cap="none">
                <a:solidFill>
                  <a:srgbClr val="004880"/>
                </a:solidFill>
                <a:latin typeface="+mj-lt"/>
                <a:ea typeface="Arial"/>
                <a:cs typeface="Calibri" panose="020F0502020204030204" pitchFamily="34" charset="0"/>
                <a:sym typeface="Arial"/>
              </a:rPr>
              <a:t>•</a:t>
            </a:r>
            <a:r>
              <a:rPr lang="en-US" sz="800" b="0" i="0" u="none" strike="noStrike" cap="none">
                <a:solidFill>
                  <a:srgbClr val="7EB93A"/>
                </a:solidFill>
                <a:latin typeface="+mj-lt"/>
                <a:ea typeface="Arial"/>
                <a:cs typeface="Calibri" panose="020F0502020204030204" pitchFamily="34" charset="0"/>
                <a:sym typeface="Arial"/>
              </a:rPr>
              <a:t> HEALTHCARE </a:t>
            </a:r>
            <a:r>
              <a:rPr lang="en-US" sz="800" b="0" i="0" u="none" strike="noStrike" cap="none">
                <a:solidFill>
                  <a:srgbClr val="004880"/>
                </a:solidFill>
                <a:latin typeface="+mj-lt"/>
                <a:ea typeface="Arial"/>
                <a:cs typeface="Calibri" panose="020F0502020204030204" pitchFamily="34" charset="0"/>
                <a:sym typeface="Arial"/>
              </a:rPr>
              <a:t>•</a:t>
            </a:r>
            <a:r>
              <a:rPr lang="en-US" sz="800" b="0" i="0" u="none" strike="noStrike" cap="none">
                <a:solidFill>
                  <a:srgbClr val="7EB93A"/>
                </a:solidFill>
                <a:latin typeface="+mj-lt"/>
                <a:ea typeface="Arial"/>
                <a:cs typeface="Calibri" panose="020F0502020204030204" pitchFamily="34" charset="0"/>
                <a:sym typeface="Arial"/>
              </a:rPr>
              <a:t> CLOUD</a:t>
            </a:r>
            <a:endParaRPr sz="800" b="0" i="0" u="none" strike="noStrike" cap="none">
              <a:solidFill>
                <a:srgbClr val="7EB93A"/>
              </a:solidFill>
              <a:latin typeface="+mj-lt"/>
              <a:ea typeface="Arial"/>
              <a:cs typeface="Calibri" panose="020F0502020204030204" pitchFamily="34" charset="0"/>
              <a:sym typeface="Arial"/>
            </a:endParaRPr>
          </a:p>
        </p:txBody>
      </p:sp>
      <p:cxnSp>
        <p:nvCxnSpPr>
          <p:cNvPr id="15" name="Straight Connector 14">
            <a:extLst>
              <a:ext uri="{FF2B5EF4-FFF2-40B4-BE49-F238E27FC236}">
                <a16:creationId xmlns:a16="http://schemas.microsoft.com/office/drawing/2014/main" id="{E862499A-A5CF-D244-83A5-7B60C11F7365}"/>
              </a:ext>
            </a:extLst>
          </p:cNvPr>
          <p:cNvCxnSpPr>
            <a:cxnSpLocks/>
          </p:cNvCxnSpPr>
          <p:nvPr userDrawn="1"/>
        </p:nvCxnSpPr>
        <p:spPr>
          <a:xfrm>
            <a:off x="11505537" y="6496217"/>
            <a:ext cx="0" cy="17492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AB865598-9784-044D-B8EE-BF53A897615E}"/>
              </a:ext>
            </a:extLst>
          </p:cNvPr>
          <p:cNvSpPr>
            <a:spLocks noGrp="1"/>
          </p:cNvSpPr>
          <p:nvPr>
            <p:ph sz="half" idx="11"/>
          </p:nvPr>
        </p:nvSpPr>
        <p:spPr>
          <a:xfrm>
            <a:off x="6216935" y="1825625"/>
            <a:ext cx="5181600" cy="4351338"/>
          </a:xfrm>
        </p:spPr>
        <p:txBody>
          <a:bodyPr vert="horz" lIns="91440" tIns="45720" rIns="91440" bIns="45720" rtlCol="0">
            <a:normAutofit/>
          </a:bodyPr>
          <a:lstStyle>
            <a:lvl1pPr>
              <a:defRPr lang="en-US" sz="2400" smtClean="0">
                <a:solidFill>
                  <a:srgbClr val="004880"/>
                </a:solidFill>
                <a:latin typeface="+mn-lt"/>
                <a:ea typeface="Lato"/>
                <a:cs typeface="Lato"/>
              </a:defRPr>
            </a:lvl1pPr>
            <a:lvl2pPr>
              <a:defRPr lang="en-US" sz="2000" smtClean="0">
                <a:solidFill>
                  <a:srgbClr val="004880"/>
                </a:solidFill>
                <a:latin typeface="+mn-lt"/>
                <a:ea typeface="Lato"/>
                <a:cs typeface="Lato"/>
              </a:defRPr>
            </a:lvl2pPr>
            <a:lvl3pPr>
              <a:defRPr lang="en-US" sz="1800" smtClean="0">
                <a:solidFill>
                  <a:srgbClr val="004880"/>
                </a:solidFill>
                <a:latin typeface="+mn-lt"/>
                <a:ea typeface="Lato"/>
                <a:cs typeface="Lato"/>
              </a:defRPr>
            </a:lvl3pPr>
            <a:lvl4pPr>
              <a:defRPr lang="en-US" sz="1600" smtClean="0">
                <a:solidFill>
                  <a:srgbClr val="004880"/>
                </a:solidFill>
                <a:latin typeface="+mn-lt"/>
                <a:ea typeface="Lato"/>
                <a:cs typeface="Lato"/>
              </a:defRPr>
            </a:lvl4pPr>
            <a:lvl5pPr>
              <a:defRPr lang="en-US" sz="1400">
                <a:solidFill>
                  <a:srgbClr val="004880"/>
                </a:solidFill>
                <a:latin typeface="+mn-lt"/>
                <a:ea typeface="Lato"/>
                <a:cs typeface="Lato"/>
              </a:defRPr>
            </a:lvl5pPr>
          </a:lstStyle>
          <a:p>
            <a:pPr lvl="0">
              <a:buClr>
                <a:schemeClr val="accent6">
                  <a:lumMod val="60000"/>
                  <a:lumOff val="40000"/>
                </a:schemeClr>
              </a:buClr>
            </a:pPr>
            <a:r>
              <a:rPr lang="en-US"/>
              <a:t>Edit Master text styles</a:t>
            </a:r>
          </a:p>
          <a:p>
            <a:pPr lvl="1">
              <a:buClr>
                <a:schemeClr val="accent6">
                  <a:lumMod val="60000"/>
                  <a:lumOff val="40000"/>
                </a:schemeClr>
              </a:buClr>
            </a:pPr>
            <a:r>
              <a:rPr lang="en-US"/>
              <a:t>Second level</a:t>
            </a:r>
          </a:p>
          <a:p>
            <a:pPr lvl="2">
              <a:buClr>
                <a:schemeClr val="accent6">
                  <a:lumMod val="60000"/>
                  <a:lumOff val="40000"/>
                </a:schemeClr>
              </a:buClr>
            </a:pPr>
            <a:r>
              <a:rPr lang="en-US"/>
              <a:t>Third level</a:t>
            </a:r>
          </a:p>
          <a:p>
            <a:pPr lvl="3">
              <a:buClr>
                <a:schemeClr val="accent6">
                  <a:lumMod val="60000"/>
                  <a:lumOff val="40000"/>
                </a:schemeClr>
              </a:buClr>
            </a:pPr>
            <a:r>
              <a:rPr lang="en-US"/>
              <a:t>Fourth level</a:t>
            </a:r>
          </a:p>
          <a:p>
            <a:pPr lvl="4">
              <a:buClr>
                <a:schemeClr val="accent6">
                  <a:lumMod val="60000"/>
                  <a:lumOff val="40000"/>
                </a:schemeClr>
              </a:buClr>
            </a:pPr>
            <a:r>
              <a:rPr lang="en-US"/>
              <a:t>Fifth level</a:t>
            </a:r>
          </a:p>
        </p:txBody>
      </p:sp>
    </p:spTree>
    <p:extLst>
      <p:ext uri="{BB962C8B-B14F-4D97-AF65-F5344CB8AC3E}">
        <p14:creationId xmlns:p14="http://schemas.microsoft.com/office/powerpoint/2010/main" val="310166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247B2E91-1D0F-3246-B105-ED0FA1EF2452}"/>
              </a:ext>
            </a:extLst>
          </p:cNvPr>
          <p:cNvSpPr>
            <a:spLocks noGrp="1"/>
          </p:cNvSpPr>
          <p:nvPr>
            <p:ph type="pic" sz="quarter" idx="10" hasCustomPrompt="1"/>
          </p:nvPr>
        </p:nvSpPr>
        <p:spPr>
          <a:xfrm>
            <a:off x="8437047" y="456412"/>
            <a:ext cx="3311525" cy="1968500"/>
          </a:xfrm>
        </p:spPr>
        <p:txBody>
          <a:bodyPr>
            <a:normAutofit/>
          </a:bodyPr>
          <a:lstStyle>
            <a:lvl1pPr marL="0" indent="0" algn="ctr">
              <a:buNone/>
              <a:defRPr lang="en-US" sz="2133" kern="1200" dirty="0">
                <a:solidFill>
                  <a:schemeClr val="tx1">
                    <a:lumMod val="50000"/>
                    <a:lumOff val="50000"/>
                  </a:schemeClr>
                </a:solidFill>
                <a:latin typeface="+mj-lt"/>
                <a:ea typeface="+mn-ea"/>
                <a:cs typeface="+mn-cs"/>
              </a:defRPr>
            </a:lvl1pPr>
          </a:lstStyle>
          <a:p>
            <a:r>
              <a:rPr lang="en-US" sz="2133" kern="1200">
                <a:solidFill>
                  <a:schemeClr val="tx1">
                    <a:lumMod val="50000"/>
                    <a:lumOff val="50000"/>
                  </a:schemeClr>
                </a:solidFill>
                <a:latin typeface="+mn-lt"/>
                <a:ea typeface="+mn-ea"/>
                <a:cs typeface="+mn-cs"/>
              </a:rPr>
              <a:t>CUSTOMER LOGO HERE</a:t>
            </a:r>
            <a:endParaRPr lang="en-US"/>
          </a:p>
        </p:txBody>
      </p:sp>
      <p:sp>
        <p:nvSpPr>
          <p:cNvPr id="3" name="Subtitle 2">
            <a:extLst>
              <a:ext uri="{FF2B5EF4-FFF2-40B4-BE49-F238E27FC236}">
                <a16:creationId xmlns:a16="http://schemas.microsoft.com/office/drawing/2014/main" id="{022B620D-5C13-B740-A599-D5C35C4FB2A3}"/>
              </a:ext>
            </a:extLst>
          </p:cNvPr>
          <p:cNvSpPr>
            <a:spLocks noGrp="1"/>
          </p:cNvSpPr>
          <p:nvPr>
            <p:ph type="subTitle" idx="1" hasCustomPrompt="1"/>
          </p:nvPr>
        </p:nvSpPr>
        <p:spPr>
          <a:xfrm>
            <a:off x="1145894" y="4237509"/>
            <a:ext cx="9144000" cy="1068782"/>
          </a:xfrm>
        </p:spPr>
        <p:txBody>
          <a:bodyPr>
            <a:normAutofit/>
          </a:bodyPr>
          <a:lstStyle>
            <a:lvl1pPr marL="0" indent="0" algn="l" defTabSz="914400" rtl="0" eaLnBrk="1" latinLnBrk="0" hangingPunct="1">
              <a:lnSpc>
                <a:spcPct val="100000"/>
              </a:lnSpc>
              <a:spcBef>
                <a:spcPct val="0"/>
              </a:spcBef>
              <a:buNone/>
              <a:defRPr lang="en-US" sz="1800" b="0" i="0" kern="1200" baseline="0" dirty="0">
                <a:solidFill>
                  <a:schemeClr val="bg1">
                    <a:lumMod val="65000"/>
                  </a:schemeClr>
                </a:solidFill>
                <a:latin typeface="+mj-lt"/>
                <a:ea typeface="Lato" panose="020F0502020204030203"/>
                <a:cs typeface="Lato" panose="020F05020202040302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Customer Name</a:t>
            </a:r>
          </a:p>
          <a:p>
            <a:r>
              <a:rPr lang="en-US"/>
              <a:t>Your Name</a:t>
            </a:r>
          </a:p>
          <a:p>
            <a:r>
              <a:rPr lang="en-US"/>
              <a:t>Date</a:t>
            </a:r>
          </a:p>
        </p:txBody>
      </p:sp>
      <p:sp>
        <p:nvSpPr>
          <p:cNvPr id="2" name="Title 1">
            <a:extLst>
              <a:ext uri="{FF2B5EF4-FFF2-40B4-BE49-F238E27FC236}">
                <a16:creationId xmlns:a16="http://schemas.microsoft.com/office/drawing/2014/main" id="{84D18ADF-9D83-9443-8AC4-7EA5D13DAF36}"/>
              </a:ext>
            </a:extLst>
          </p:cNvPr>
          <p:cNvSpPr>
            <a:spLocks noGrp="1"/>
          </p:cNvSpPr>
          <p:nvPr>
            <p:ph type="ctrTitle" hasCustomPrompt="1"/>
          </p:nvPr>
        </p:nvSpPr>
        <p:spPr>
          <a:xfrm>
            <a:off x="986900" y="3271912"/>
            <a:ext cx="9144000" cy="583275"/>
          </a:xfrm>
        </p:spPr>
        <p:txBody>
          <a:bodyPr anchor="b">
            <a:normAutofit/>
          </a:bodyPr>
          <a:lstStyle>
            <a:lvl1pPr marL="0" algn="l" defTabSz="914400" rtl="0" eaLnBrk="1" latinLnBrk="0" hangingPunct="1">
              <a:lnSpc>
                <a:spcPct val="90000"/>
              </a:lnSpc>
              <a:spcBef>
                <a:spcPct val="0"/>
              </a:spcBef>
              <a:buNone/>
              <a:defRPr lang="en-US" sz="3200" b="0" i="0" kern="1200" baseline="0" dirty="0">
                <a:solidFill>
                  <a:srgbClr val="004880"/>
                </a:solidFill>
                <a:latin typeface="+mj-lt"/>
                <a:ea typeface="+mj-ea"/>
                <a:cs typeface="+mj-cs"/>
              </a:defRPr>
            </a:lvl1pPr>
          </a:lstStyle>
          <a:p>
            <a:r>
              <a:rPr lang="en-US"/>
              <a:t>Title</a:t>
            </a:r>
          </a:p>
        </p:txBody>
      </p:sp>
      <p:pic>
        <p:nvPicPr>
          <p:cNvPr id="8" name="Picture 7">
            <a:extLst>
              <a:ext uri="{FF2B5EF4-FFF2-40B4-BE49-F238E27FC236}">
                <a16:creationId xmlns:a16="http://schemas.microsoft.com/office/drawing/2014/main" id="{314924D6-0405-104C-82D8-55550322F4C8}"/>
              </a:ext>
            </a:extLst>
          </p:cNvPr>
          <p:cNvPicPr>
            <a:picLocks noChangeAspect="1"/>
          </p:cNvPicPr>
          <p:nvPr userDrawn="1"/>
        </p:nvPicPr>
        <p:blipFill>
          <a:blip r:embed="rId2"/>
          <a:stretch>
            <a:fillRect/>
          </a:stretch>
        </p:blipFill>
        <p:spPr>
          <a:xfrm>
            <a:off x="986900" y="2237386"/>
            <a:ext cx="3337367" cy="730049"/>
          </a:xfrm>
          <a:prstGeom prst="rect">
            <a:avLst/>
          </a:prstGeom>
        </p:spPr>
      </p:pic>
      <p:sp>
        <p:nvSpPr>
          <p:cNvPr id="11" name="Title Placeholder 1">
            <a:extLst>
              <a:ext uri="{FF2B5EF4-FFF2-40B4-BE49-F238E27FC236}">
                <a16:creationId xmlns:a16="http://schemas.microsoft.com/office/drawing/2014/main" id="{B92361D7-F055-EB45-9F37-9610F1A0C7D8}"/>
              </a:ext>
            </a:extLst>
          </p:cNvPr>
          <p:cNvSpPr txBox="1">
            <a:spLocks/>
          </p:cNvSpPr>
          <p:nvPr userDrawn="1"/>
        </p:nvSpPr>
        <p:spPr>
          <a:xfrm>
            <a:off x="787437" y="5706319"/>
            <a:ext cx="6169306" cy="532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baseline="0">
                <a:solidFill>
                  <a:schemeClr val="tx1"/>
                </a:solidFill>
                <a:latin typeface="Termina Light" pitchFamily="2" charset="77"/>
                <a:ea typeface="+mj-ea"/>
                <a:cs typeface="+mj-cs"/>
              </a:defRPr>
            </a:lvl1pPr>
          </a:lstStyle>
          <a:p>
            <a:pPr algn="r"/>
            <a:r>
              <a:rPr lang="en-US" sz="1000">
                <a:solidFill>
                  <a:schemeClr val="bg1">
                    <a:lumMod val="65000"/>
                  </a:schemeClr>
                </a:solidFill>
                <a:latin typeface="+mj-lt"/>
                <a:ea typeface="Lato" panose="020F0502020204030203" pitchFamily="34" charset="0"/>
                <a:cs typeface="Lato" panose="020F0502020204030203" pitchFamily="34" charset="0"/>
              </a:rPr>
              <a:t>Making healthcare better every single day.</a:t>
            </a:r>
          </a:p>
        </p:txBody>
      </p:sp>
      <p:cxnSp>
        <p:nvCxnSpPr>
          <p:cNvPr id="14" name="Straight Connector 13">
            <a:extLst>
              <a:ext uri="{FF2B5EF4-FFF2-40B4-BE49-F238E27FC236}">
                <a16:creationId xmlns:a16="http://schemas.microsoft.com/office/drawing/2014/main" id="{F77EE967-0BD9-5145-9DF3-7E6635BBD937}"/>
              </a:ext>
            </a:extLst>
          </p:cNvPr>
          <p:cNvCxnSpPr/>
          <p:nvPr userDrawn="1"/>
        </p:nvCxnSpPr>
        <p:spPr>
          <a:xfrm>
            <a:off x="7521372" y="5772150"/>
            <a:ext cx="0" cy="4191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Title Placeholder 1">
            <a:extLst>
              <a:ext uri="{FF2B5EF4-FFF2-40B4-BE49-F238E27FC236}">
                <a16:creationId xmlns:a16="http://schemas.microsoft.com/office/drawing/2014/main" id="{14D96EDE-05E7-A34D-8CCA-180F37954E89}"/>
              </a:ext>
            </a:extLst>
          </p:cNvPr>
          <p:cNvSpPr txBox="1">
            <a:spLocks/>
          </p:cNvSpPr>
          <p:nvPr userDrawn="1"/>
        </p:nvSpPr>
        <p:spPr>
          <a:xfrm>
            <a:off x="8308328" y="5644283"/>
            <a:ext cx="1834120" cy="656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i="0" kern="1200" baseline="0">
                <a:solidFill>
                  <a:schemeClr val="tx1"/>
                </a:solidFill>
                <a:latin typeface="Termina Light" pitchFamily="2" charset="77"/>
                <a:ea typeface="+mj-ea"/>
                <a:cs typeface="+mj-cs"/>
              </a:defRPr>
            </a:lvl1pPr>
          </a:lstStyle>
          <a:p>
            <a:pPr>
              <a:lnSpc>
                <a:spcPct val="150000"/>
              </a:lnSpc>
            </a:pPr>
            <a:r>
              <a:rPr lang="en-US" sz="700" b="1">
                <a:solidFill>
                  <a:srgbClr val="004880"/>
                </a:solidFill>
                <a:latin typeface="+mj-lt"/>
                <a:ea typeface="Lato Semibold" panose="020F0502020204030203" pitchFamily="34" charset="0"/>
                <a:cs typeface="Lato Semibold" panose="020F0502020204030203" pitchFamily="34" charset="0"/>
              </a:rPr>
              <a:t>Austin, TX (HQ)</a:t>
            </a:r>
          </a:p>
          <a:p>
            <a:pPr>
              <a:lnSpc>
                <a:spcPct val="150000"/>
              </a:lnSpc>
            </a:pPr>
            <a:r>
              <a:rPr lang="en-US" sz="700">
                <a:solidFill>
                  <a:srgbClr val="7EB93A"/>
                </a:solidFill>
                <a:latin typeface="+mj-lt"/>
                <a:ea typeface="Lato" panose="020F0502020204030203" pitchFamily="34" charset="0"/>
                <a:cs typeface="Lato" panose="020F0502020204030203" pitchFamily="34" charset="0"/>
              </a:rPr>
              <a:t>835 West 6</a:t>
            </a:r>
            <a:r>
              <a:rPr lang="en-US" sz="700" baseline="30000">
                <a:solidFill>
                  <a:srgbClr val="7EB93A"/>
                </a:solidFill>
                <a:latin typeface="+mj-lt"/>
                <a:ea typeface="Lato" panose="020F0502020204030203" pitchFamily="34" charset="0"/>
                <a:cs typeface="Lato" panose="020F0502020204030203" pitchFamily="34" charset="0"/>
              </a:rPr>
              <a:t>th</a:t>
            </a:r>
            <a:r>
              <a:rPr lang="en-US" sz="700">
                <a:solidFill>
                  <a:srgbClr val="7EB93A"/>
                </a:solidFill>
                <a:latin typeface="+mj-lt"/>
                <a:ea typeface="Lato" panose="020F0502020204030203" pitchFamily="34" charset="0"/>
                <a:cs typeface="Lato" panose="020F0502020204030203" pitchFamily="34" charset="0"/>
              </a:rPr>
              <a:t> Street, 12</a:t>
            </a:r>
            <a:r>
              <a:rPr lang="en-US" sz="700" baseline="30000">
                <a:solidFill>
                  <a:srgbClr val="7EB93A"/>
                </a:solidFill>
                <a:latin typeface="+mj-lt"/>
                <a:ea typeface="Lato" panose="020F0502020204030203" pitchFamily="34" charset="0"/>
                <a:cs typeface="Lato" panose="020F0502020204030203" pitchFamily="34" charset="0"/>
              </a:rPr>
              <a:t>th</a:t>
            </a:r>
            <a:r>
              <a:rPr lang="en-US" sz="700">
                <a:solidFill>
                  <a:srgbClr val="7EB93A"/>
                </a:solidFill>
                <a:latin typeface="+mj-lt"/>
                <a:ea typeface="Lato" panose="020F0502020204030203" pitchFamily="34" charset="0"/>
                <a:cs typeface="Lato" panose="020F0502020204030203" pitchFamily="34" charset="0"/>
              </a:rPr>
              <a:t> Floor</a:t>
            </a:r>
          </a:p>
          <a:p>
            <a:pPr>
              <a:lnSpc>
                <a:spcPct val="150000"/>
              </a:lnSpc>
            </a:pPr>
            <a:r>
              <a:rPr lang="en-US" sz="700">
                <a:solidFill>
                  <a:srgbClr val="7EB93A"/>
                </a:solidFill>
                <a:latin typeface="+mj-lt"/>
                <a:ea typeface="Lato" panose="020F0502020204030203" pitchFamily="34" charset="0"/>
                <a:cs typeface="Lato" panose="020F0502020204030203" pitchFamily="34" charset="0"/>
              </a:rPr>
              <a:t>Austin, TX 78703, United States</a:t>
            </a:r>
          </a:p>
        </p:txBody>
      </p:sp>
      <p:pic>
        <p:nvPicPr>
          <p:cNvPr id="9" name="Picture 8">
            <a:extLst>
              <a:ext uri="{FF2B5EF4-FFF2-40B4-BE49-F238E27FC236}">
                <a16:creationId xmlns:a16="http://schemas.microsoft.com/office/drawing/2014/main" id="{8CA8519A-F901-4533-8DB7-0541FEB5440D}"/>
              </a:ext>
            </a:extLst>
          </p:cNvPr>
          <p:cNvPicPr>
            <a:picLocks noChangeAspect="1"/>
          </p:cNvPicPr>
          <p:nvPr userDrawn="1"/>
        </p:nvPicPr>
        <p:blipFill>
          <a:blip r:embed="rId3"/>
          <a:stretch>
            <a:fillRect/>
          </a:stretch>
        </p:blipFill>
        <p:spPr>
          <a:xfrm>
            <a:off x="7943149" y="5845536"/>
            <a:ext cx="254000" cy="254000"/>
          </a:xfrm>
          <a:prstGeom prst="rect">
            <a:avLst/>
          </a:prstGeom>
        </p:spPr>
      </p:pic>
      <p:pic>
        <p:nvPicPr>
          <p:cNvPr id="10" name="Picture 9">
            <a:extLst>
              <a:ext uri="{FF2B5EF4-FFF2-40B4-BE49-F238E27FC236}">
                <a16:creationId xmlns:a16="http://schemas.microsoft.com/office/drawing/2014/main" id="{203F37E6-00AD-4F28-AB5A-D71128053BBE}"/>
              </a:ext>
            </a:extLst>
          </p:cNvPr>
          <p:cNvPicPr>
            <a:picLocks noChangeAspect="1"/>
          </p:cNvPicPr>
          <p:nvPr userDrawn="1"/>
        </p:nvPicPr>
        <p:blipFill>
          <a:blip r:embed="rId4"/>
          <a:stretch>
            <a:fillRect/>
          </a:stretch>
        </p:blipFill>
        <p:spPr>
          <a:xfrm>
            <a:off x="9975149" y="5845536"/>
            <a:ext cx="254000" cy="254000"/>
          </a:xfrm>
          <a:prstGeom prst="rect">
            <a:avLst/>
          </a:prstGeom>
        </p:spPr>
      </p:pic>
      <p:sp>
        <p:nvSpPr>
          <p:cNvPr id="12" name="Title Placeholder 1">
            <a:extLst>
              <a:ext uri="{FF2B5EF4-FFF2-40B4-BE49-F238E27FC236}">
                <a16:creationId xmlns:a16="http://schemas.microsoft.com/office/drawing/2014/main" id="{C2C37279-6066-46CC-A0B9-378C44978009}"/>
              </a:ext>
            </a:extLst>
          </p:cNvPr>
          <p:cNvSpPr txBox="1">
            <a:spLocks/>
          </p:cNvSpPr>
          <p:nvPr userDrawn="1"/>
        </p:nvSpPr>
        <p:spPr>
          <a:xfrm>
            <a:off x="10376272" y="5727407"/>
            <a:ext cx="1834120" cy="656508"/>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3600" b="0" i="0" kern="1200" baseline="0">
                <a:solidFill>
                  <a:schemeClr val="tx1"/>
                </a:solidFill>
                <a:latin typeface="Termina Light" pitchFamily="2" charset="77"/>
                <a:ea typeface="+mj-ea"/>
                <a:cs typeface="+mj-cs"/>
              </a:defRPr>
            </a:lvl1pPr>
          </a:lstStyle>
          <a:p>
            <a:pPr>
              <a:lnSpc>
                <a:spcPct val="150000"/>
              </a:lnSpc>
            </a:pPr>
            <a:r>
              <a:rPr lang="en-US" sz="700" b="1">
                <a:solidFill>
                  <a:srgbClr val="004880"/>
                </a:solidFill>
                <a:latin typeface="+mj-lt"/>
                <a:ea typeface="Lato Semibold" panose="020F0502020204030203" pitchFamily="34" charset="0"/>
                <a:cs typeface="Lato Semibold" panose="020F0502020204030203" pitchFamily="34" charset="0"/>
              </a:rPr>
              <a:t>Phone:      </a:t>
            </a:r>
            <a:r>
              <a:rPr lang="en-US" sz="700">
                <a:solidFill>
                  <a:srgbClr val="7EB93A"/>
                </a:solidFill>
                <a:latin typeface="+mj-lt"/>
                <a:ea typeface="Lato" panose="020F0502020204030203" pitchFamily="34" charset="0"/>
                <a:cs typeface="Lato" panose="020F0502020204030203" pitchFamily="34" charset="0"/>
              </a:rPr>
              <a:t>+ 1 (833) 992-5327</a:t>
            </a:r>
          </a:p>
          <a:p>
            <a:pPr>
              <a:lnSpc>
                <a:spcPct val="150000"/>
              </a:lnSpc>
            </a:pPr>
            <a:r>
              <a:rPr lang="en-US" sz="700" b="1">
                <a:solidFill>
                  <a:srgbClr val="004880"/>
                </a:solidFill>
                <a:latin typeface="+mj-lt"/>
                <a:ea typeface="Lato Semibold" panose="020F0502020204030203" pitchFamily="34" charset="0"/>
                <a:cs typeface="Lato Semibold" panose="020F0502020204030203" pitchFamily="34" charset="0"/>
              </a:rPr>
              <a:t>Web:            </a:t>
            </a:r>
            <a:r>
              <a:rPr lang="en-US" sz="700" b="1" err="1">
                <a:solidFill>
                  <a:srgbClr val="7EB93A"/>
                </a:solidFill>
                <a:latin typeface="+mj-lt"/>
                <a:ea typeface="Lato" panose="020F0502020204030203" pitchFamily="34" charset="0"/>
                <a:cs typeface="Lato" panose="020F0502020204030203" pitchFamily="34" charset="0"/>
              </a:rPr>
              <a:t>www.cleardata.com</a:t>
            </a:r>
            <a:endParaRPr lang="en-US" sz="700">
              <a:solidFill>
                <a:srgbClr val="7EB93A"/>
              </a:solidFill>
              <a:latin typeface="+mj-l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38556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solidFill>
                  <a:schemeClr val="tx1"/>
                </a:solidFill>
                <a:latin typeface="Montserrat" pitchFamily="2" charset="77"/>
              </a:defRPr>
            </a:lvl1pPr>
          </a:lstStyle>
          <a:p>
            <a:r>
              <a:rPr lang="en-US"/>
              <a:t>Click to edit Master title style</a:t>
            </a:r>
            <a:endParaRPr/>
          </a:p>
        </p:txBody>
      </p:sp>
    </p:spTree>
    <p:extLst>
      <p:ext uri="{BB962C8B-B14F-4D97-AF65-F5344CB8AC3E}">
        <p14:creationId xmlns:p14="http://schemas.microsoft.com/office/powerpoint/2010/main" val="338779018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4">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solidFill>
                  <a:schemeClr val="bg1"/>
                </a:solidFill>
                <a:latin typeface="Montserrat" pitchFamily="2" charset="77"/>
              </a:defRPr>
            </a:lvl1pPr>
          </a:lstStyle>
          <a:p>
            <a:r>
              <a:rPr lang="en-US"/>
              <a:t>Click to edit Master title style</a:t>
            </a:r>
            <a:endParaRPr/>
          </a:p>
        </p:txBody>
      </p:sp>
      <p:sp>
        <p:nvSpPr>
          <p:cNvPr id="3" name="Text Placeholder 2">
            <a:extLst>
              <a:ext uri="{FF2B5EF4-FFF2-40B4-BE49-F238E27FC236}">
                <a16:creationId xmlns:a16="http://schemas.microsoft.com/office/drawing/2014/main" id="{2E0F9A15-501D-544C-B795-14E7F39F0795}"/>
              </a:ext>
            </a:extLst>
          </p:cNvPr>
          <p:cNvSpPr>
            <a:spLocks noGrp="1"/>
          </p:cNvSpPr>
          <p:nvPr>
            <p:ph type="body" sz="quarter" idx="10" hasCustomPrompt="1"/>
          </p:nvPr>
        </p:nvSpPr>
        <p:spPr>
          <a:xfrm>
            <a:off x="952500" y="1206501"/>
            <a:ext cx="10287000" cy="367467"/>
          </a:xfrm>
        </p:spPr>
        <p:txBody>
          <a:bodyPr/>
          <a:lstStyle>
            <a:lvl1pPr>
              <a:defRPr b="1" i="0">
                <a:latin typeface="Montserrat" pitchFamily="2" charset="77"/>
              </a:defRPr>
            </a:lvl1pPr>
          </a:lstStyle>
          <a:p>
            <a:r>
              <a:rPr lang="en-US" sz="1800">
                <a:solidFill>
                  <a:schemeClr val="accent4"/>
                </a:solidFill>
              </a:rPr>
              <a:t>This is a subtitle</a:t>
            </a:r>
          </a:p>
        </p:txBody>
      </p:sp>
      <p:sp>
        <p:nvSpPr>
          <p:cNvPr id="4" name="Content Placeholder 2">
            <a:extLst>
              <a:ext uri="{FF2B5EF4-FFF2-40B4-BE49-F238E27FC236}">
                <a16:creationId xmlns:a16="http://schemas.microsoft.com/office/drawing/2014/main" id="{CE8C7198-8CC3-0543-A143-336A45764938}"/>
              </a:ext>
            </a:extLst>
          </p:cNvPr>
          <p:cNvSpPr>
            <a:spLocks noGrp="1"/>
          </p:cNvSpPr>
          <p:nvPr>
            <p:ph idx="1"/>
          </p:nvPr>
        </p:nvSpPr>
        <p:spPr>
          <a:xfrm>
            <a:off x="952500" y="1825625"/>
            <a:ext cx="10287000" cy="4351338"/>
          </a:xfrm>
          <a:prstGeom prst="rect">
            <a:avLst/>
          </a:prstGeom>
        </p:spPr>
        <p:txBody>
          <a:bodyPr/>
          <a:lstStyle>
            <a:lvl1pPr>
              <a:defRPr b="0" i="0">
                <a:latin typeface="Lato Light" panose="020F0502020204030203" pitchFamily="34" charset="0"/>
                <a:ea typeface="Lato Light" panose="020F0502020204030203" pitchFamily="34" charset="0"/>
                <a:cs typeface="Lato Light" panose="020F0502020204030203" pitchFamily="34" charset="0"/>
              </a:defRPr>
            </a:lvl1pPr>
            <a:lvl2pPr>
              <a:defRPr b="0" i="0">
                <a:latin typeface="Lato Light" panose="020F0502020204030203" pitchFamily="34" charset="0"/>
                <a:ea typeface="Lato Light" panose="020F0502020204030203" pitchFamily="34" charset="0"/>
                <a:cs typeface="Lato Light" panose="020F0502020204030203" pitchFamily="34" charset="0"/>
              </a:defRPr>
            </a:lvl2pPr>
            <a:lvl3pP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09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E92E-874A-434D-8FCB-3DEF4AA082AC}"/>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4DDF49E4-1A65-4C95-BDAE-E241E9B984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5E34D-01F9-4EC6-A592-D42111C938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6611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4">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350838"/>
            <a:ext cx="12192000" cy="762000"/>
          </a:xfrm>
          <a:prstGeom prst="rect">
            <a:avLst/>
          </a:prstGeom>
        </p:spPr>
        <p:txBody>
          <a:bodyPr/>
          <a:lstStyle>
            <a:lvl1pPr algn="ctr">
              <a:defRPr b="1" i="0">
                <a:solidFill>
                  <a:schemeClr val="bg1"/>
                </a:solidFill>
                <a:latin typeface="Montserrat" pitchFamily="2" charset="77"/>
              </a:defRPr>
            </a:lvl1pPr>
          </a:lstStyle>
          <a:p>
            <a:r>
              <a:rPr lang="en-US"/>
              <a:t>Click to edit Master title style</a:t>
            </a:r>
            <a:endParaRPr/>
          </a:p>
        </p:txBody>
      </p:sp>
      <p:sp>
        <p:nvSpPr>
          <p:cNvPr id="4" name="Text Placeholder 2">
            <a:extLst>
              <a:ext uri="{FF2B5EF4-FFF2-40B4-BE49-F238E27FC236}">
                <a16:creationId xmlns:a16="http://schemas.microsoft.com/office/drawing/2014/main" id="{F7586031-7C73-E84E-9B6D-2F387C8109A4}"/>
              </a:ext>
            </a:extLst>
          </p:cNvPr>
          <p:cNvSpPr>
            <a:spLocks noGrp="1"/>
          </p:cNvSpPr>
          <p:nvPr>
            <p:ph type="body" sz="quarter" idx="10" hasCustomPrompt="1"/>
          </p:nvPr>
        </p:nvSpPr>
        <p:spPr>
          <a:xfrm>
            <a:off x="0" y="1206501"/>
            <a:ext cx="12192000" cy="367467"/>
          </a:xfrm>
        </p:spPr>
        <p:txBody>
          <a:bodyPr/>
          <a:lstStyle>
            <a:lvl1pPr algn="ctr">
              <a:defRPr b="1" i="0">
                <a:latin typeface="Montserrat" pitchFamily="2" charset="77"/>
              </a:defRPr>
            </a:lvl1pPr>
          </a:lstStyle>
          <a:p>
            <a:r>
              <a:rPr lang="en-US" sz="1800">
                <a:solidFill>
                  <a:schemeClr val="accent4"/>
                </a:solidFill>
              </a:rPr>
              <a:t>This is a subtitle</a:t>
            </a:r>
          </a:p>
        </p:txBody>
      </p:sp>
    </p:spTree>
    <p:extLst>
      <p:ext uri="{BB962C8B-B14F-4D97-AF65-F5344CB8AC3E}">
        <p14:creationId xmlns:p14="http://schemas.microsoft.com/office/powerpoint/2010/main" val="2537886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1DFAB-4362-8DA7-51ED-07C06FA6C09E}"/>
              </a:ext>
            </a:extLst>
          </p:cNvPr>
          <p:cNvPicPr/>
          <p:nvPr userDrawn="1"/>
        </p:nvPicPr>
        <p:blipFill rotWithShape="1">
          <a:blip r:embed="rId2">
            <a:clrChange>
              <a:clrFrom>
                <a:srgbClr val="FFFFFF"/>
              </a:clrFrom>
              <a:clrTo>
                <a:srgbClr val="FFFFFF">
                  <a:alpha val="0"/>
                </a:srgbClr>
              </a:clrTo>
            </a:clrChange>
          </a:blip>
          <a:srcRect l="2064" t="17346" b="7205"/>
          <a:stretch/>
        </p:blipFill>
        <p:spPr>
          <a:xfrm>
            <a:off x="-1" y="0"/>
            <a:ext cx="12192000" cy="6869259"/>
          </a:xfrm>
          <a:prstGeom prst="rect">
            <a:avLst/>
          </a:prstGeom>
          <a:solidFill>
            <a:srgbClr val="292D30"/>
          </a:solidFill>
        </p:spPr>
      </p:pic>
      <p:sp>
        <p:nvSpPr>
          <p:cNvPr id="2" name="Title 1">
            <a:extLst>
              <a:ext uri="{FF2B5EF4-FFF2-40B4-BE49-F238E27FC236}">
                <a16:creationId xmlns:a16="http://schemas.microsoft.com/office/drawing/2014/main" id="{4DC88C05-9CBA-BD44-BB64-A0612A5635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9195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8_Title and Content">
    <p:bg>
      <p:bgPr>
        <a:solidFill>
          <a:schemeClr val="accent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72A49A-1D38-4281-A0F9-D33CED2FCA36}"/>
              </a:ext>
            </a:extLst>
          </p:cNvPr>
          <p:cNvSpPr/>
          <p:nvPr userDrawn="1"/>
        </p:nvSpPr>
        <p:spPr>
          <a:xfrm>
            <a:off x="0" y="-1"/>
            <a:ext cx="365760" cy="4526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0D02225-E8B6-4526-983F-1C38EBF3DB13}"/>
              </a:ext>
            </a:extLst>
          </p:cNvPr>
          <p:cNvCxnSpPr>
            <a:cxnSpLocks/>
          </p:cNvCxnSpPr>
          <p:nvPr userDrawn="1"/>
        </p:nvCxnSpPr>
        <p:spPr>
          <a:xfrm flipH="1">
            <a:off x="365760" y="4519930"/>
            <a:ext cx="58614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 Company Name 2030">
            <a:extLst>
              <a:ext uri="{FF2B5EF4-FFF2-40B4-BE49-F238E27FC236}">
                <a16:creationId xmlns:a16="http://schemas.microsoft.com/office/drawing/2014/main" id="{1DDB8133-E40B-B74E-F391-18B202ACCC5F}"/>
              </a:ext>
            </a:extLst>
          </p:cNvPr>
          <p:cNvSpPr txBox="1">
            <a:spLocks/>
          </p:cNvSpPr>
          <p:nvPr userDrawn="1"/>
        </p:nvSpPr>
        <p:spPr>
          <a:xfrm>
            <a:off x="9461771" y="6563320"/>
            <a:ext cx="2133124" cy="189270"/>
          </a:xfrm>
          <a:prstGeom prst="rect">
            <a:avLst/>
          </a:prstGeom>
        </p:spPr>
        <p:txBody>
          <a:bodyPr anchor="b"/>
          <a:lstStyle>
            <a:lvl1pPr marL="0" marR="0" indent="0" algn="r" defTabSz="821531" rtl="0" eaLnBrk="1" latinLnBrk="0" hangingPunct="1">
              <a:lnSpc>
                <a:spcPct val="100000"/>
              </a:lnSpc>
              <a:spcBef>
                <a:spcPts val="0"/>
              </a:spcBef>
              <a:spcAft>
                <a:spcPts val="0"/>
              </a:spcAft>
              <a:buClrTx/>
              <a:buSzTx/>
              <a:buFontTx/>
              <a:buNone/>
              <a:tabLst/>
              <a:defRPr sz="1600" b="0" i="0" u="none" strike="noStrike" cap="all" spc="0" baseline="0">
                <a:ln>
                  <a:noFill/>
                </a:ln>
                <a:solidFill>
                  <a:srgbClr val="2B3346"/>
                </a:solidFill>
                <a:uFillTx/>
                <a:latin typeface="Montserrat Light" pitchFamily="2" charset="77"/>
                <a:ea typeface="Montserrat Light" pitchFamily="2" charset="77"/>
                <a:cs typeface="Montserrat Light" pitchFamily="2" charset="77"/>
                <a:sym typeface="Avenir Next Medium"/>
              </a:defRPr>
            </a:lvl1pPr>
            <a:lvl2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2pPr>
            <a:lvl3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3pPr>
            <a:lvl4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4pPr>
            <a:lvl5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5pPr>
            <a:lvl6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6pPr>
            <a:lvl7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7pPr>
            <a:lvl8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8pPr>
            <a:lvl9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9pPr>
          </a:lstStyle>
          <a:p>
            <a:r>
              <a:rPr lang="en-US" sz="800" b="1" i="0">
                <a:solidFill>
                  <a:schemeClr val="bg1"/>
                </a:solidFill>
                <a:latin typeface="Montserrat" pitchFamily="2" charset="77"/>
              </a:rPr>
              <a:t>CLEARDATA</a:t>
            </a:r>
            <a:r>
              <a:rPr lang="en-US" sz="800">
                <a:solidFill>
                  <a:schemeClr val="bg1"/>
                </a:solidFill>
              </a:rPr>
              <a:t>   |   CONFIDENTIAL</a:t>
            </a:r>
          </a:p>
        </p:txBody>
      </p:sp>
      <p:sp>
        <p:nvSpPr>
          <p:cNvPr id="3" name="Slide Number">
            <a:extLst>
              <a:ext uri="{FF2B5EF4-FFF2-40B4-BE49-F238E27FC236}">
                <a16:creationId xmlns:a16="http://schemas.microsoft.com/office/drawing/2014/main" id="{1B1A37F9-59D8-4BA7-E601-BB963112B37A}"/>
              </a:ext>
            </a:extLst>
          </p:cNvPr>
          <p:cNvSpPr txBox="1">
            <a:spLocks/>
          </p:cNvSpPr>
          <p:nvPr userDrawn="1"/>
        </p:nvSpPr>
        <p:spPr>
          <a:xfrm>
            <a:off x="11425836" y="6520775"/>
            <a:ext cx="473856" cy="25377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1pPr>
            <a:lvl2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2pPr>
            <a:lvl3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3pPr>
            <a:lvl4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4pPr>
            <a:lvl5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5pPr>
            <a:lvl6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6pPr>
            <a:lvl7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7pPr>
            <a:lvl8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8pPr>
            <a:lvl9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9pPr>
          </a:lstStyle>
          <a:p>
            <a:pPr algn="r"/>
            <a:fld id="{86CB4B4D-7CA3-9044-876B-883B54F8677D}" type="slidenum">
              <a:rPr lang="en-US" sz="1000" b="1" i="0" smtClean="0">
                <a:solidFill>
                  <a:schemeClr val="accent1"/>
                </a:solidFill>
                <a:latin typeface="Montserrat" pitchFamily="2" charset="77"/>
              </a:rPr>
              <a:pPr algn="r"/>
              <a:t>‹#›</a:t>
            </a:fld>
            <a:endParaRPr lang="en-US" sz="1000" b="1" i="0">
              <a:solidFill>
                <a:schemeClr val="accent1"/>
              </a:solidFill>
              <a:latin typeface="Montserrat" pitchFamily="2" charset="77"/>
            </a:endParaRPr>
          </a:p>
        </p:txBody>
      </p:sp>
      <p:sp>
        <p:nvSpPr>
          <p:cNvPr id="4" name="Rectangle 3">
            <a:extLst>
              <a:ext uri="{FF2B5EF4-FFF2-40B4-BE49-F238E27FC236}">
                <a16:creationId xmlns:a16="http://schemas.microsoft.com/office/drawing/2014/main" id="{E85D8971-B969-AB00-73DF-F68D0AB09EB4}"/>
              </a:ext>
            </a:extLst>
          </p:cNvPr>
          <p:cNvSpPr/>
          <p:nvPr userDrawn="1"/>
        </p:nvSpPr>
        <p:spPr>
          <a:xfrm>
            <a:off x="0" y="4522268"/>
            <a:ext cx="365760" cy="4526247"/>
          </a:xfrm>
          <a:prstGeom prst="rect">
            <a:avLst/>
          </a:prstGeom>
          <a:solidFill>
            <a:srgbClr val="39B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7772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C633-75E7-4854-B6BB-4DBEFE941FB2}"/>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38FC8E76-8784-4AE7-A956-6E2ECA79E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416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A0FA-0042-45E3-B358-27209608B619}"/>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07D2D0-4844-470C-9CD4-EAE272FC96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846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A2C4-6B8B-4417-9C5A-AA7A6804E471}"/>
              </a:ext>
            </a:extLst>
          </p:cNvPr>
          <p:cNvSpPr>
            <a:spLocks noGrp="1"/>
          </p:cNvSpPr>
          <p:nvPr>
            <p:ph type="title"/>
          </p:nvPr>
        </p:nvSpPr>
        <p:spPr>
          <a:xfrm>
            <a:off x="831850" y="1709739"/>
            <a:ext cx="10515600" cy="2852737"/>
          </a:xfrm>
        </p:spPr>
        <p:txBody>
          <a:bodyPr anchor="b"/>
          <a:lstStyle>
            <a:lvl1pPr>
              <a:defRPr sz="6000" b="1"/>
            </a:lvl1pPr>
          </a:lstStyle>
          <a:p>
            <a:r>
              <a:rPr lang="en-US"/>
              <a:t>Click to edit Master title style</a:t>
            </a:r>
          </a:p>
        </p:txBody>
      </p:sp>
      <p:sp>
        <p:nvSpPr>
          <p:cNvPr id="3" name="Text Placeholder 2">
            <a:extLst>
              <a:ext uri="{FF2B5EF4-FFF2-40B4-BE49-F238E27FC236}">
                <a16:creationId xmlns:a16="http://schemas.microsoft.com/office/drawing/2014/main" id="{7E9DAAEF-3B09-4C5F-9577-B7E740B302DE}"/>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44882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E92E-874A-434D-8FCB-3DEF4AA082AC}"/>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4DDF49E4-1A65-4C95-BDAE-E241E9B984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5E34D-01F9-4EC6-A592-D42111C938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4385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192E-184A-4651-96E0-47E4812212F2}"/>
              </a:ext>
            </a:extLst>
          </p:cNvPr>
          <p:cNvSpPr>
            <a:spLocks noGrp="1"/>
          </p:cNvSpPr>
          <p:nvPr>
            <p:ph type="title"/>
          </p:nvPr>
        </p:nvSpPr>
        <p:spPr>
          <a:xfrm>
            <a:off x="839788" y="365126"/>
            <a:ext cx="10515600" cy="132556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F8886DB9-93DE-49D6-BE33-AF86D331B8C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C3CB1-71C8-4098-BC82-BD5F952BFF9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8FF7E5-A8D2-4F5E-A5A0-F810FC31D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3DC89-556E-4827-A64F-B6C0BDF65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853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873C-A66C-477C-8C0B-5BD8A537605C}"/>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521530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63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192E-184A-4651-96E0-47E4812212F2}"/>
              </a:ext>
            </a:extLst>
          </p:cNvPr>
          <p:cNvSpPr>
            <a:spLocks noGrp="1"/>
          </p:cNvSpPr>
          <p:nvPr>
            <p:ph type="title"/>
          </p:nvPr>
        </p:nvSpPr>
        <p:spPr>
          <a:xfrm>
            <a:off x="839788" y="365126"/>
            <a:ext cx="10515600" cy="132556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F8886DB9-93DE-49D6-BE33-AF86D331B8C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C3CB1-71C8-4098-BC82-BD5F952BFF9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8FF7E5-A8D2-4F5E-A5A0-F810FC31D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3DC89-556E-4827-A64F-B6C0BDF65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6723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F4B6-3D12-4E08-A95A-AEF5CD5E411E}"/>
              </a:ext>
            </a:extLst>
          </p:cNvPr>
          <p:cNvSpPr>
            <a:spLocks noGrp="1"/>
          </p:cNvSpPr>
          <p:nvPr>
            <p:ph type="title"/>
          </p:nvPr>
        </p:nvSpPr>
        <p:spPr>
          <a:xfrm>
            <a:off x="839789" y="457200"/>
            <a:ext cx="3932237" cy="1600200"/>
          </a:xfr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F5C1647F-E868-4542-9A8A-4733150A720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A55F4E-0DC6-4076-8D42-261F2772FB86}"/>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3195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B537-E43F-4297-9FE3-61465056C79E}"/>
              </a:ext>
            </a:extLst>
          </p:cNvPr>
          <p:cNvSpPr>
            <a:spLocks noGrp="1"/>
          </p:cNvSpPr>
          <p:nvPr>
            <p:ph type="title"/>
          </p:nvPr>
        </p:nvSpPr>
        <p:spPr>
          <a:xfrm>
            <a:off x="839789" y="457200"/>
            <a:ext cx="3932237" cy="1600200"/>
          </a:xfrm>
        </p:spPr>
        <p:txBody>
          <a:bodyPr anchor="b"/>
          <a:lstStyle>
            <a:lvl1pPr>
              <a:defRPr sz="3200" b="1"/>
            </a:lvl1pPr>
          </a:lstStyle>
          <a:p>
            <a:r>
              <a:rPr lang="en-US"/>
              <a:t>Click to edit Master title style</a:t>
            </a:r>
          </a:p>
        </p:txBody>
      </p:sp>
      <p:sp>
        <p:nvSpPr>
          <p:cNvPr id="3" name="Picture Placeholder 2">
            <a:extLst>
              <a:ext uri="{FF2B5EF4-FFF2-40B4-BE49-F238E27FC236}">
                <a16:creationId xmlns:a16="http://schemas.microsoft.com/office/drawing/2014/main" id="{4AA2D596-8741-467A-9E49-9C35DB75C32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CDEA93-DB3D-4CDC-B2B2-2B2056649553}"/>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4121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4">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3572B79-1044-1244-8134-52963CE4E365}"/>
              </a:ext>
            </a:extLst>
          </p:cNvPr>
          <p:cNvSpPr>
            <a:spLocks noGrp="1"/>
          </p:cNvSpPr>
          <p:nvPr>
            <p:ph idx="1"/>
          </p:nvPr>
        </p:nvSpPr>
        <p:spPr>
          <a:xfrm>
            <a:off x="952500" y="1825625"/>
            <a:ext cx="10287000" cy="4351338"/>
          </a:xfrm>
          <a:prstGeom prst="rect">
            <a:avLst/>
          </a:prstGeom>
        </p:spPr>
        <p:txBody>
          <a:bodyPr/>
          <a:lstStyle>
            <a:lvl1pPr>
              <a:defRPr b="0" i="0">
                <a:latin typeface="Lato Light" panose="020F0502020204030203" pitchFamily="34" charset="0"/>
                <a:ea typeface="Lato Light" panose="020F0502020204030203" pitchFamily="34" charset="0"/>
                <a:cs typeface="Lato Light" panose="020F0502020204030203" pitchFamily="34" charset="0"/>
              </a:defRPr>
            </a:lvl1pPr>
            <a:lvl2pPr>
              <a:defRPr b="0" i="0">
                <a:latin typeface="Lato Light" panose="020F0502020204030203" pitchFamily="34" charset="0"/>
                <a:ea typeface="Lato Light" panose="020F0502020204030203" pitchFamily="34" charset="0"/>
                <a:cs typeface="Lato Light" panose="020F0502020204030203" pitchFamily="34" charset="0"/>
              </a:defRPr>
            </a:lvl2pPr>
            <a:lvl3pP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A3CFD2F-CB84-FA41-8CE3-4FAF7F5C1C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976651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3">
    <p:spTree>
      <p:nvGrpSpPr>
        <p:cNvPr id="1" name=""/>
        <p:cNvGrpSpPr/>
        <p:nvPr/>
      </p:nvGrpSpPr>
      <p:grpSpPr>
        <a:xfrm>
          <a:off x="0" y="0"/>
          <a:ext cx="0" cy="0"/>
          <a:chOff x="0" y="0"/>
          <a:chExt cx="0" cy="0"/>
        </a:xfrm>
      </p:grpSpPr>
      <p:sp>
        <p:nvSpPr>
          <p:cNvPr id="233" name="Title Text"/>
          <p:cNvSpPr txBox="1">
            <a:spLocks noGrp="1"/>
          </p:cNvSpPr>
          <p:nvPr>
            <p:ph type="title"/>
          </p:nvPr>
        </p:nvSpPr>
        <p:spPr>
          <a:prstGeom prst="rect">
            <a:avLst/>
          </a:prstGeom>
        </p:spPr>
        <p:txBody>
          <a:bodyPr/>
          <a:lstStyle/>
          <a:p>
            <a:r>
              <a:rPr lang="en-US"/>
              <a:t>Click to edit Master title style</a:t>
            </a:r>
            <a:endParaRPr/>
          </a:p>
        </p:txBody>
      </p:sp>
      <p:sp>
        <p:nvSpPr>
          <p:cNvPr id="235" name="Start"/>
          <p:cNvSpPr>
            <a:spLocks noGrp="1"/>
          </p:cNvSpPr>
          <p:nvPr>
            <p:ph type="body" sz="quarter" idx="13"/>
          </p:nvPr>
        </p:nvSpPr>
        <p:spPr>
          <a:xfrm>
            <a:off x="952500" y="1518047"/>
            <a:ext cx="1460500" cy="1460501"/>
          </a:xfrm>
          <a:prstGeom prst="ellipse">
            <a:avLst/>
          </a:prstGeom>
          <a:solidFill>
            <a:srgbClr val="FED925"/>
          </a:solidFill>
        </p:spPr>
        <p:txBody>
          <a:bodyPr anchor="ctr"/>
          <a:lstStyle>
            <a:lvl1pPr marL="0" indent="0" algn="ctr">
              <a:buNone/>
              <a:defRPr sz="1850"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6" name="Finish"/>
          <p:cNvSpPr>
            <a:spLocks noGrp="1"/>
          </p:cNvSpPr>
          <p:nvPr>
            <p:ph type="body" sz="quarter" idx="14"/>
          </p:nvPr>
        </p:nvSpPr>
        <p:spPr>
          <a:xfrm>
            <a:off x="9779000" y="4762103"/>
            <a:ext cx="1460500" cy="1460501"/>
          </a:xfrm>
          <a:prstGeom prst="ellipse">
            <a:avLst/>
          </a:prstGeom>
          <a:solidFill>
            <a:srgbClr val="FED925"/>
          </a:solidFill>
        </p:spPr>
        <p:txBody>
          <a:bodyPr anchor="ctr"/>
          <a:lstStyle>
            <a:lvl1pPr marL="0" indent="0" algn="ctr">
              <a:buNone/>
              <a:defRPr sz="1850"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7" name="01"/>
          <p:cNvSpPr>
            <a:spLocks noGrp="1"/>
          </p:cNvSpPr>
          <p:nvPr>
            <p:ph type="body" sz="quarter" idx="15"/>
          </p:nvPr>
        </p:nvSpPr>
        <p:spPr>
          <a:xfrm>
            <a:off x="1270000"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8" name="02"/>
          <p:cNvSpPr>
            <a:spLocks noGrp="1"/>
          </p:cNvSpPr>
          <p:nvPr>
            <p:ph type="body" sz="quarter" idx="16"/>
          </p:nvPr>
        </p:nvSpPr>
        <p:spPr>
          <a:xfrm>
            <a:off x="1270000" y="5079603"/>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39" name="04"/>
          <p:cNvSpPr>
            <a:spLocks noGrp="1"/>
          </p:cNvSpPr>
          <p:nvPr>
            <p:ph type="body" sz="quarter" idx="17"/>
          </p:nvPr>
        </p:nvSpPr>
        <p:spPr>
          <a:xfrm>
            <a:off x="3494881" y="3460750"/>
            <a:ext cx="825501"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0" name="03"/>
          <p:cNvSpPr>
            <a:spLocks noGrp="1"/>
          </p:cNvSpPr>
          <p:nvPr>
            <p:ph type="body" sz="quarter" idx="18"/>
          </p:nvPr>
        </p:nvSpPr>
        <p:spPr>
          <a:xfrm>
            <a:off x="3494881" y="5079603"/>
            <a:ext cx="825501"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1" name="05"/>
          <p:cNvSpPr>
            <a:spLocks noGrp="1"/>
          </p:cNvSpPr>
          <p:nvPr>
            <p:ph type="body" sz="quarter" idx="19"/>
          </p:nvPr>
        </p:nvSpPr>
        <p:spPr>
          <a:xfrm>
            <a:off x="3494881" y="1835547"/>
            <a:ext cx="825501"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2" name="07"/>
          <p:cNvSpPr>
            <a:spLocks noGrp="1"/>
          </p:cNvSpPr>
          <p:nvPr>
            <p:ph type="body" sz="quarter" idx="20"/>
          </p:nvPr>
        </p:nvSpPr>
        <p:spPr>
          <a:xfrm>
            <a:off x="5683250"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3" name="08"/>
          <p:cNvSpPr>
            <a:spLocks noGrp="1"/>
          </p:cNvSpPr>
          <p:nvPr>
            <p:ph type="body" sz="quarter" idx="21"/>
          </p:nvPr>
        </p:nvSpPr>
        <p:spPr>
          <a:xfrm>
            <a:off x="5683250" y="5079603"/>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4" name="06"/>
          <p:cNvSpPr>
            <a:spLocks noGrp="1"/>
          </p:cNvSpPr>
          <p:nvPr>
            <p:ph type="body" sz="quarter" idx="22"/>
          </p:nvPr>
        </p:nvSpPr>
        <p:spPr>
          <a:xfrm>
            <a:off x="5683250" y="1835547"/>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5" name="10"/>
          <p:cNvSpPr>
            <a:spLocks noGrp="1"/>
          </p:cNvSpPr>
          <p:nvPr>
            <p:ph type="body" sz="quarter" idx="23"/>
          </p:nvPr>
        </p:nvSpPr>
        <p:spPr>
          <a:xfrm>
            <a:off x="7889875"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6" name="11"/>
          <p:cNvSpPr>
            <a:spLocks noGrp="1"/>
          </p:cNvSpPr>
          <p:nvPr>
            <p:ph type="body" sz="quarter" idx="24"/>
          </p:nvPr>
        </p:nvSpPr>
        <p:spPr>
          <a:xfrm>
            <a:off x="7886700" y="1835547"/>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7" name="13"/>
          <p:cNvSpPr>
            <a:spLocks noGrp="1"/>
          </p:cNvSpPr>
          <p:nvPr>
            <p:ph type="body" sz="quarter" idx="25"/>
          </p:nvPr>
        </p:nvSpPr>
        <p:spPr>
          <a:xfrm>
            <a:off x="10096500" y="3460750"/>
            <a:ext cx="825500" cy="825500"/>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8" name="12"/>
          <p:cNvSpPr>
            <a:spLocks noGrp="1"/>
          </p:cNvSpPr>
          <p:nvPr>
            <p:ph type="body" sz="quarter" idx="26"/>
          </p:nvPr>
        </p:nvSpPr>
        <p:spPr>
          <a:xfrm>
            <a:off x="10096500" y="1835547"/>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49" name="09"/>
          <p:cNvSpPr>
            <a:spLocks noGrp="1"/>
          </p:cNvSpPr>
          <p:nvPr>
            <p:ph type="body" sz="quarter" idx="27"/>
          </p:nvPr>
        </p:nvSpPr>
        <p:spPr>
          <a:xfrm>
            <a:off x="7886700" y="5079603"/>
            <a:ext cx="825500" cy="825501"/>
          </a:xfrm>
          <a:prstGeom prst="ellipse">
            <a:avLst/>
          </a:prstGeom>
          <a:solidFill>
            <a:srgbClr val="E4E9ED"/>
          </a:solidFill>
        </p:spPr>
        <p:txBody>
          <a:bodyPr anchor="ctr"/>
          <a:lstStyle>
            <a:lvl1pPr marL="0" indent="0" algn="ctr">
              <a:buNone/>
              <a:defRPr b="0" i="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250" name="Line"/>
          <p:cNvSpPr>
            <a:spLocks noGrp="1"/>
          </p:cNvSpPr>
          <p:nvPr>
            <p:ph type="body" sz="quarter" idx="28" hasCustomPrompt="1"/>
          </p:nvPr>
        </p:nvSpPr>
        <p:spPr>
          <a:xfrm>
            <a:off x="1682750" y="3031404"/>
            <a:ext cx="0" cy="378077"/>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1" name="Line"/>
          <p:cNvSpPr>
            <a:spLocks noGrp="1"/>
          </p:cNvSpPr>
          <p:nvPr>
            <p:ph type="body" sz="quarter" idx="29" hasCustomPrompt="1"/>
          </p:nvPr>
        </p:nvSpPr>
        <p:spPr>
          <a:xfrm>
            <a:off x="1682750" y="4332178"/>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2" name="Line"/>
          <p:cNvSpPr>
            <a:spLocks noGrp="1"/>
          </p:cNvSpPr>
          <p:nvPr>
            <p:ph type="body" sz="quarter" idx="30" hasCustomPrompt="1"/>
          </p:nvPr>
        </p:nvSpPr>
        <p:spPr>
          <a:xfrm>
            <a:off x="10502900" y="4352426"/>
            <a:ext cx="0" cy="378076"/>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3" name="Line"/>
          <p:cNvSpPr>
            <a:spLocks noGrp="1"/>
          </p:cNvSpPr>
          <p:nvPr>
            <p:ph type="body" sz="quarter" idx="31" hasCustomPrompt="1"/>
          </p:nvPr>
        </p:nvSpPr>
        <p:spPr>
          <a:xfrm flipV="1">
            <a:off x="2139950" y="5492353"/>
            <a:ext cx="1317308"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4" name="Line"/>
          <p:cNvSpPr>
            <a:spLocks noGrp="1"/>
          </p:cNvSpPr>
          <p:nvPr>
            <p:ph type="body" sz="quarter" idx="32" hasCustomPrompt="1"/>
          </p:nvPr>
        </p:nvSpPr>
        <p:spPr>
          <a:xfrm flipV="1">
            <a:off x="4371181" y="2248297"/>
            <a:ext cx="1262539"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5" name="Line"/>
          <p:cNvSpPr>
            <a:spLocks noGrp="1"/>
          </p:cNvSpPr>
          <p:nvPr>
            <p:ph type="body" sz="quarter" idx="33" hasCustomPrompt="1"/>
          </p:nvPr>
        </p:nvSpPr>
        <p:spPr>
          <a:xfrm flipV="1">
            <a:off x="6555356" y="5492353"/>
            <a:ext cx="1289183"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7" name="Line"/>
          <p:cNvSpPr>
            <a:spLocks noGrp="1"/>
          </p:cNvSpPr>
          <p:nvPr>
            <p:ph type="body" sz="quarter" idx="35" hasCustomPrompt="1"/>
          </p:nvPr>
        </p:nvSpPr>
        <p:spPr>
          <a:xfrm>
            <a:off x="3907631" y="4332178"/>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8" name="Line"/>
          <p:cNvSpPr>
            <a:spLocks noGrp="1"/>
          </p:cNvSpPr>
          <p:nvPr>
            <p:ph type="body" sz="quarter" idx="36" hasCustomPrompt="1"/>
          </p:nvPr>
        </p:nvSpPr>
        <p:spPr>
          <a:xfrm>
            <a:off x="3907631" y="2714802"/>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59" name="Line"/>
          <p:cNvSpPr>
            <a:spLocks noGrp="1"/>
          </p:cNvSpPr>
          <p:nvPr>
            <p:ph type="body" sz="quarter" idx="37" hasCustomPrompt="1"/>
          </p:nvPr>
        </p:nvSpPr>
        <p:spPr>
          <a:xfrm>
            <a:off x="6096000" y="4332178"/>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0" name="Line"/>
          <p:cNvSpPr>
            <a:spLocks noGrp="1"/>
          </p:cNvSpPr>
          <p:nvPr>
            <p:ph type="body" sz="quarter" idx="38" hasCustomPrompt="1"/>
          </p:nvPr>
        </p:nvSpPr>
        <p:spPr>
          <a:xfrm>
            <a:off x="6096000" y="2714802"/>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1" name="Line"/>
          <p:cNvSpPr>
            <a:spLocks noGrp="1"/>
          </p:cNvSpPr>
          <p:nvPr>
            <p:ph type="body" sz="quarter" idx="39" hasCustomPrompt="1"/>
          </p:nvPr>
        </p:nvSpPr>
        <p:spPr>
          <a:xfrm>
            <a:off x="8308181" y="4332178"/>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2" name="Line"/>
          <p:cNvSpPr>
            <a:spLocks noGrp="1"/>
          </p:cNvSpPr>
          <p:nvPr>
            <p:ph type="body" sz="quarter" idx="40" hasCustomPrompt="1"/>
          </p:nvPr>
        </p:nvSpPr>
        <p:spPr>
          <a:xfrm>
            <a:off x="8308181" y="2714802"/>
            <a:ext cx="1"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3" name="Line"/>
          <p:cNvSpPr>
            <a:spLocks noGrp="1"/>
          </p:cNvSpPr>
          <p:nvPr>
            <p:ph type="body" sz="quarter" idx="41" hasCustomPrompt="1"/>
          </p:nvPr>
        </p:nvSpPr>
        <p:spPr>
          <a:xfrm>
            <a:off x="10502900" y="2714802"/>
            <a:ext cx="0" cy="709118"/>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
        <p:nvSpPr>
          <p:cNvPr id="264" name="Line"/>
          <p:cNvSpPr>
            <a:spLocks noGrp="1"/>
          </p:cNvSpPr>
          <p:nvPr>
            <p:ph type="body" sz="quarter" idx="42" hasCustomPrompt="1"/>
          </p:nvPr>
        </p:nvSpPr>
        <p:spPr>
          <a:xfrm flipV="1">
            <a:off x="8761981" y="2248297"/>
            <a:ext cx="1289183" cy="1"/>
          </a:xfrm>
          <a:prstGeom prst="line">
            <a:avLst/>
          </a:prstGeom>
          <a:ln w="25400">
            <a:solidFill>
              <a:srgbClr val="2B3346"/>
            </a:solidFill>
            <a:tailEnd type="arrow"/>
          </a:ln>
        </p:spPr>
        <p:txBody>
          <a:bodyPr lIns="71437" tIns="71437" rIns="71437" bIns="71437" anchor="ctr"/>
          <a:lstStyle>
            <a:lvl1pPr marL="0" indent="0" algn="ctr" defTabSz="321469">
              <a:lnSpc>
                <a:spcPct val="80000"/>
              </a:lnSpc>
              <a:spcBef>
                <a:spcPts val="3850"/>
              </a:spcBef>
              <a:buNone/>
              <a:defRPr sz="7000" b="0" i="0">
                <a:solidFill>
                  <a:srgbClr val="333333"/>
                </a:solidFill>
                <a:latin typeface="Helvetica Neue Thin"/>
                <a:ea typeface="Helvetica Neue Thin"/>
                <a:cs typeface="Helvetica Neue Thin"/>
                <a:sym typeface="Helvetica Neue Thin"/>
              </a:defRPr>
            </a:lvl1p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r>
              <a:rPr lang="en-US"/>
              <a:t> </a:t>
            </a:r>
            <a:endParaRPr/>
          </a:p>
        </p:txBody>
      </p:sp>
    </p:spTree>
    <p:extLst>
      <p:ext uri="{BB962C8B-B14F-4D97-AF65-F5344CB8AC3E}">
        <p14:creationId xmlns:p14="http://schemas.microsoft.com/office/powerpoint/2010/main" val="275389281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_4">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solidFill>
                  <a:schemeClr val="tx1"/>
                </a:solidFill>
                <a:latin typeface="Montserrat" pitchFamily="2" charset="77"/>
              </a:defRPr>
            </a:lvl1pPr>
          </a:lstStyle>
          <a:p>
            <a:r>
              <a:rPr lang="en-US"/>
              <a:t>Click to edit Master title style</a:t>
            </a:r>
            <a:endParaRPr/>
          </a:p>
        </p:txBody>
      </p:sp>
    </p:spTree>
    <p:extLst>
      <p:ext uri="{BB962C8B-B14F-4D97-AF65-F5344CB8AC3E}">
        <p14:creationId xmlns:p14="http://schemas.microsoft.com/office/powerpoint/2010/main" val="3094892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4">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350838"/>
            <a:ext cx="12192000" cy="762000"/>
          </a:xfrm>
          <a:prstGeom prst="rect">
            <a:avLst/>
          </a:prstGeom>
        </p:spPr>
        <p:txBody>
          <a:bodyPr/>
          <a:lstStyle>
            <a:lvl1pPr algn="ctr">
              <a:defRPr b="1" i="0">
                <a:solidFill>
                  <a:schemeClr val="tx1"/>
                </a:solidFill>
                <a:latin typeface="Montserrat" pitchFamily="2" charset="77"/>
              </a:defRPr>
            </a:lvl1pPr>
          </a:lstStyle>
          <a:p>
            <a:r>
              <a:rPr lang="en-US"/>
              <a:t>Click to edit Master title style</a:t>
            </a:r>
            <a:endParaRPr/>
          </a:p>
        </p:txBody>
      </p:sp>
      <p:sp>
        <p:nvSpPr>
          <p:cNvPr id="5" name="Text Placeholder 4">
            <a:extLst>
              <a:ext uri="{FF2B5EF4-FFF2-40B4-BE49-F238E27FC236}">
                <a16:creationId xmlns:a16="http://schemas.microsoft.com/office/drawing/2014/main" id="{01E7C28A-E734-8E48-B33F-7AB4D78E62D8}"/>
              </a:ext>
            </a:extLst>
          </p:cNvPr>
          <p:cNvSpPr>
            <a:spLocks noGrp="1"/>
          </p:cNvSpPr>
          <p:nvPr>
            <p:ph type="body" sz="quarter" idx="11" hasCustomPrompt="1"/>
          </p:nvPr>
        </p:nvSpPr>
        <p:spPr>
          <a:xfrm>
            <a:off x="0" y="1200150"/>
            <a:ext cx="12192000" cy="367467"/>
          </a:xfrm>
        </p:spPr>
        <p:txBody>
          <a:bodyPr>
            <a:normAutofit/>
          </a:bodyPr>
          <a:lstStyle>
            <a:lvl1pPr marL="0" indent="0" algn="ctr">
              <a:buNone/>
              <a:defRPr sz="1800" b="1">
                <a:solidFill>
                  <a:schemeClr val="accent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a:t>This is a subtitle</a:t>
            </a:r>
          </a:p>
        </p:txBody>
      </p:sp>
    </p:spTree>
    <p:extLst>
      <p:ext uri="{BB962C8B-B14F-4D97-AF65-F5344CB8AC3E}">
        <p14:creationId xmlns:p14="http://schemas.microsoft.com/office/powerpoint/2010/main" val="671038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BAFD-84B8-A74C-A69E-F6489AE76D9B}"/>
              </a:ext>
            </a:extLst>
          </p:cNvPr>
          <p:cNvSpPr>
            <a:spLocks noGrp="1"/>
          </p:cNvSpPr>
          <p:nvPr>
            <p:ph type="title"/>
          </p:nvPr>
        </p:nvSpPr>
        <p:spPr/>
        <p:txBody>
          <a:bodyPr/>
          <a:lstStyle/>
          <a:p>
            <a:r>
              <a:rPr lang="en-US"/>
              <a:t>Click to edit Master title style</a:t>
            </a:r>
          </a:p>
        </p:txBody>
      </p:sp>
      <p:sp>
        <p:nvSpPr>
          <p:cNvPr id="6" name="Text Placeholder 4">
            <a:extLst>
              <a:ext uri="{FF2B5EF4-FFF2-40B4-BE49-F238E27FC236}">
                <a16:creationId xmlns:a16="http://schemas.microsoft.com/office/drawing/2014/main" id="{106D2463-5796-8D4E-BD3F-38EDB16833DF}"/>
              </a:ext>
            </a:extLst>
          </p:cNvPr>
          <p:cNvSpPr>
            <a:spLocks noGrp="1"/>
          </p:cNvSpPr>
          <p:nvPr>
            <p:ph type="body" sz="quarter" idx="11" hasCustomPrompt="1"/>
          </p:nvPr>
        </p:nvSpPr>
        <p:spPr>
          <a:xfrm>
            <a:off x="838200" y="1409700"/>
            <a:ext cx="10515600" cy="367467"/>
          </a:xfrm>
        </p:spPr>
        <p:txBody>
          <a:bodyPr>
            <a:normAutofit/>
          </a:bodyPr>
          <a:lstStyle>
            <a:lvl1pPr marL="0" indent="0" algn="l">
              <a:buNone/>
              <a:defRPr sz="1800" b="1">
                <a:solidFill>
                  <a:schemeClr val="accent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a:t>This is a subtitle</a:t>
            </a:r>
          </a:p>
        </p:txBody>
      </p:sp>
    </p:spTree>
    <p:extLst>
      <p:ext uri="{BB962C8B-B14F-4D97-AF65-F5344CB8AC3E}">
        <p14:creationId xmlns:p14="http://schemas.microsoft.com/office/powerpoint/2010/main" val="2122090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4">
    <p:bg>
      <p:bgPr>
        <a:solidFill>
          <a:schemeClr val="bg1"/>
        </a:solidFill>
        <a:effectLst/>
      </p:bgPr>
    </p:bg>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solidFill>
                  <a:schemeClr val="bg1"/>
                </a:solidFill>
                <a:latin typeface="Montserrat" pitchFamily="2" charset="77"/>
              </a:defRPr>
            </a:lvl1pPr>
          </a:lstStyle>
          <a:p>
            <a:r>
              <a:rPr lang="en-US"/>
              <a:t>Click to edit Master title style</a:t>
            </a:r>
            <a:endParaRPr/>
          </a:p>
        </p:txBody>
      </p:sp>
      <p:sp>
        <p:nvSpPr>
          <p:cNvPr id="3" name="Text Placeholder 2">
            <a:extLst>
              <a:ext uri="{FF2B5EF4-FFF2-40B4-BE49-F238E27FC236}">
                <a16:creationId xmlns:a16="http://schemas.microsoft.com/office/drawing/2014/main" id="{2E0F9A15-501D-544C-B795-14E7F39F0795}"/>
              </a:ext>
            </a:extLst>
          </p:cNvPr>
          <p:cNvSpPr>
            <a:spLocks noGrp="1"/>
          </p:cNvSpPr>
          <p:nvPr>
            <p:ph type="body" sz="quarter" idx="10" hasCustomPrompt="1"/>
          </p:nvPr>
        </p:nvSpPr>
        <p:spPr>
          <a:xfrm>
            <a:off x="952500" y="1206501"/>
            <a:ext cx="10287000" cy="367467"/>
          </a:xfrm>
        </p:spPr>
        <p:txBody>
          <a:bodyPr/>
          <a:lstStyle>
            <a:lvl1pPr>
              <a:defRPr b="1" i="0">
                <a:latin typeface="Montserrat" pitchFamily="2" charset="77"/>
              </a:defRPr>
            </a:lvl1pPr>
          </a:lstStyle>
          <a:p>
            <a:r>
              <a:rPr lang="en-US" sz="1800">
                <a:solidFill>
                  <a:schemeClr val="accent4"/>
                </a:solidFill>
              </a:rPr>
              <a:t>This is a subtitle</a:t>
            </a:r>
          </a:p>
        </p:txBody>
      </p:sp>
      <p:sp>
        <p:nvSpPr>
          <p:cNvPr id="4" name="Content Placeholder 2">
            <a:extLst>
              <a:ext uri="{FF2B5EF4-FFF2-40B4-BE49-F238E27FC236}">
                <a16:creationId xmlns:a16="http://schemas.microsoft.com/office/drawing/2014/main" id="{CE8C7198-8CC3-0543-A143-336A45764938}"/>
              </a:ext>
            </a:extLst>
          </p:cNvPr>
          <p:cNvSpPr>
            <a:spLocks noGrp="1"/>
          </p:cNvSpPr>
          <p:nvPr>
            <p:ph idx="1"/>
          </p:nvPr>
        </p:nvSpPr>
        <p:spPr>
          <a:xfrm>
            <a:off x="952500" y="1825625"/>
            <a:ext cx="10287000" cy="4351338"/>
          </a:xfrm>
          <a:prstGeom prst="rect">
            <a:avLst/>
          </a:prstGeom>
        </p:spPr>
        <p:txBody>
          <a:bodyPr/>
          <a:lstStyle>
            <a:lvl1pPr>
              <a:defRPr b="0" i="0">
                <a:latin typeface="Lato Light" panose="020F0502020204030203" pitchFamily="34" charset="0"/>
                <a:ea typeface="Lato Light" panose="020F0502020204030203" pitchFamily="34" charset="0"/>
                <a:cs typeface="Lato Light" panose="020F0502020204030203" pitchFamily="34" charset="0"/>
              </a:defRPr>
            </a:lvl1pPr>
            <a:lvl2pPr>
              <a:defRPr b="0" i="0">
                <a:latin typeface="Lato Light" panose="020F0502020204030203" pitchFamily="34" charset="0"/>
                <a:ea typeface="Lato Light" panose="020F0502020204030203" pitchFamily="34" charset="0"/>
                <a:cs typeface="Lato Light" panose="020F0502020204030203" pitchFamily="34" charset="0"/>
              </a:defRPr>
            </a:lvl2pPr>
            <a:lvl3pP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3323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6_4">
    <p:bg>
      <p:bgPr>
        <a:solidFill>
          <a:schemeClr val="bg1"/>
        </a:solidFill>
        <a:effectLst/>
      </p:bgPr>
    </p:bg>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350838"/>
            <a:ext cx="12192000" cy="762000"/>
          </a:xfrm>
          <a:prstGeom prst="rect">
            <a:avLst/>
          </a:prstGeom>
        </p:spPr>
        <p:txBody>
          <a:bodyPr/>
          <a:lstStyle>
            <a:lvl1pPr algn="ctr">
              <a:defRPr b="1" i="0">
                <a:solidFill>
                  <a:schemeClr val="bg1"/>
                </a:solidFill>
                <a:latin typeface="Montserrat" pitchFamily="2" charset="77"/>
              </a:defRPr>
            </a:lvl1pPr>
          </a:lstStyle>
          <a:p>
            <a:r>
              <a:rPr lang="en-US"/>
              <a:t>Click to edit Master title style</a:t>
            </a:r>
            <a:endParaRPr/>
          </a:p>
        </p:txBody>
      </p:sp>
      <p:sp>
        <p:nvSpPr>
          <p:cNvPr id="4" name="Text Placeholder 2">
            <a:extLst>
              <a:ext uri="{FF2B5EF4-FFF2-40B4-BE49-F238E27FC236}">
                <a16:creationId xmlns:a16="http://schemas.microsoft.com/office/drawing/2014/main" id="{F7586031-7C73-E84E-9B6D-2F387C8109A4}"/>
              </a:ext>
            </a:extLst>
          </p:cNvPr>
          <p:cNvSpPr>
            <a:spLocks noGrp="1"/>
          </p:cNvSpPr>
          <p:nvPr>
            <p:ph type="body" sz="quarter" idx="10" hasCustomPrompt="1"/>
          </p:nvPr>
        </p:nvSpPr>
        <p:spPr>
          <a:xfrm>
            <a:off x="0" y="1206501"/>
            <a:ext cx="12192000" cy="367467"/>
          </a:xfrm>
        </p:spPr>
        <p:txBody>
          <a:bodyPr/>
          <a:lstStyle>
            <a:lvl1pPr algn="ctr">
              <a:defRPr b="1" i="0">
                <a:latin typeface="Montserrat" pitchFamily="2" charset="77"/>
              </a:defRPr>
            </a:lvl1pPr>
          </a:lstStyle>
          <a:p>
            <a:r>
              <a:rPr lang="en-US" sz="1800">
                <a:solidFill>
                  <a:schemeClr val="accent4"/>
                </a:solidFill>
              </a:rPr>
              <a:t>This is a subtitle</a:t>
            </a:r>
          </a:p>
        </p:txBody>
      </p:sp>
    </p:spTree>
    <p:extLst>
      <p:ext uri="{BB962C8B-B14F-4D97-AF65-F5344CB8AC3E}">
        <p14:creationId xmlns:p14="http://schemas.microsoft.com/office/powerpoint/2010/main" val="5726756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8C05-9CBA-BD44-BB64-A0612A5635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89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873C-A66C-477C-8C0B-5BD8A537605C}"/>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2720031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LI_Punchl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9C5C9F-9824-E549-BE90-2935317A8699}"/>
              </a:ext>
            </a:extLst>
          </p:cNvPr>
          <p:cNvSpPr/>
          <p:nvPr/>
        </p:nvSpPr>
        <p:spPr>
          <a:xfrm>
            <a:off x="0" y="831273"/>
            <a:ext cx="12192000" cy="557661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66" hangingPunct="0">
              <a:defRPr/>
            </a:pPr>
            <a:endParaRPr lang="en-US" sz="1700" kern="0">
              <a:solidFill>
                <a:prstClr val="white"/>
              </a:solidFill>
              <a:latin typeface="Lato Light"/>
              <a:sym typeface="Avenir Next"/>
            </a:endParaRPr>
          </a:p>
        </p:txBody>
      </p:sp>
    </p:spTree>
    <p:extLst>
      <p:ext uri="{BB962C8B-B14F-4D97-AF65-F5344CB8AC3E}">
        <p14:creationId xmlns:p14="http://schemas.microsoft.com/office/powerpoint/2010/main" val="2687343996"/>
      </p:ext>
    </p:extLst>
  </p:cSld>
  <p:clrMapOvr>
    <a:masterClrMapping/>
  </p:clrMapOvr>
  <p:extLst>
    <p:ext uri="{DCECCB84-F9BA-43D5-87BE-67443E8EF086}">
      <p15:sldGuideLst xmlns:p15="http://schemas.microsoft.com/office/powerpoint/2012/main">
        <p15:guide id="1" orient="horz" pos="144">
          <p15:clr>
            <a:srgbClr val="FBAE40"/>
          </p15:clr>
        </p15:guide>
        <p15:guide id="2" pos="192">
          <p15:clr>
            <a:srgbClr val="FBAE40"/>
          </p15:clr>
        </p15:guide>
        <p15:guide id="3" pos="7488">
          <p15:clr>
            <a:srgbClr val="FBAE40"/>
          </p15:clr>
        </p15:guide>
        <p15:guide id="4" orient="horz" pos="422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1_Title Slide">
    <p:spTree>
      <p:nvGrpSpPr>
        <p:cNvPr id="1" name=""/>
        <p:cNvGrpSpPr/>
        <p:nvPr/>
      </p:nvGrpSpPr>
      <p:grpSpPr>
        <a:xfrm>
          <a:off x="0" y="0"/>
          <a:ext cx="0" cy="0"/>
          <a:chOff x="0" y="0"/>
          <a:chExt cx="0" cy="0"/>
        </a:xfrm>
      </p:grpSpPr>
      <p:sp>
        <p:nvSpPr>
          <p:cNvPr id="21" name="Picture Placeholder 20"/>
          <p:cNvSpPr>
            <a:spLocks noGrp="1"/>
          </p:cNvSpPr>
          <p:nvPr>
            <p:ph type="pic" sz="quarter" idx="15"/>
          </p:nvPr>
        </p:nvSpPr>
        <p:spPr>
          <a:xfrm>
            <a:off x="0" y="0"/>
            <a:ext cx="7270229" cy="6858000"/>
          </a:xfrm>
          <a:prstGeom prst="rect">
            <a:avLst/>
          </a:prstGeom>
          <a:solidFill>
            <a:schemeClr val="tx1">
              <a:lumMod val="20000"/>
              <a:lumOff val="80000"/>
            </a:schemeClr>
          </a:solidFill>
        </p:spPr>
        <p:txBody>
          <a:bodyPr wrap="square">
            <a:noAutofit/>
          </a:bodyPr>
          <a:lstStyle/>
          <a:p>
            <a:endParaRPr lang="id-ID"/>
          </a:p>
        </p:txBody>
      </p:sp>
      <p:sp>
        <p:nvSpPr>
          <p:cNvPr id="11" name="Picture Placeholder 20"/>
          <p:cNvSpPr>
            <a:spLocks noGrp="1"/>
          </p:cNvSpPr>
          <p:nvPr>
            <p:ph type="pic" sz="quarter" idx="16"/>
          </p:nvPr>
        </p:nvSpPr>
        <p:spPr>
          <a:xfrm>
            <a:off x="7270229" y="0"/>
            <a:ext cx="4921771" cy="6858000"/>
          </a:xfrm>
          <a:prstGeom prst="rect">
            <a:avLst/>
          </a:prstGeom>
          <a:solidFill>
            <a:schemeClr val="tx1">
              <a:lumMod val="20000"/>
              <a:lumOff val="80000"/>
            </a:schemeClr>
          </a:solidFill>
        </p:spPr>
        <p:txBody>
          <a:bodyPr wrap="square">
            <a:noAutofit/>
          </a:bodyPr>
          <a:lstStyle/>
          <a:p>
            <a:endParaRPr lang="id-ID"/>
          </a:p>
        </p:txBody>
      </p:sp>
      <p:sp>
        <p:nvSpPr>
          <p:cNvPr id="9" name="Title 6">
            <a:extLst>
              <a:ext uri="{FF2B5EF4-FFF2-40B4-BE49-F238E27FC236}">
                <a16:creationId xmlns:a16="http://schemas.microsoft.com/office/drawing/2014/main" id="{4963DC98-549B-456B-AABA-F565939B0BC9}"/>
              </a:ext>
            </a:extLst>
          </p:cNvPr>
          <p:cNvSpPr>
            <a:spLocks noGrp="1"/>
          </p:cNvSpPr>
          <p:nvPr>
            <p:ph type="title"/>
          </p:nvPr>
        </p:nvSpPr>
        <p:spPr>
          <a:xfrm>
            <a:off x="947342" y="470702"/>
            <a:ext cx="9772059" cy="862995"/>
          </a:xfrm>
        </p:spPr>
        <p:txBody>
          <a:bodyPr>
            <a:noAutofit/>
          </a:bodyPr>
          <a:lstStyle>
            <a:lvl1pPr algn="l">
              <a:defRPr sz="4400" b="1"/>
            </a:lvl1pPr>
          </a:lstStyle>
          <a:p>
            <a:endParaRPr lang="id-ID"/>
          </a:p>
        </p:txBody>
      </p:sp>
      <p:sp>
        <p:nvSpPr>
          <p:cNvPr id="13" name="Text Placeholder 9">
            <a:extLst>
              <a:ext uri="{FF2B5EF4-FFF2-40B4-BE49-F238E27FC236}">
                <a16:creationId xmlns:a16="http://schemas.microsoft.com/office/drawing/2014/main" id="{5BE15D8A-2849-4415-ACF6-1BE19716F9B0}"/>
              </a:ext>
            </a:extLst>
          </p:cNvPr>
          <p:cNvSpPr>
            <a:spLocks noGrp="1"/>
          </p:cNvSpPr>
          <p:nvPr>
            <p:ph type="body" sz="quarter" idx="11"/>
          </p:nvPr>
        </p:nvSpPr>
        <p:spPr>
          <a:xfrm>
            <a:off x="947342" y="1268820"/>
            <a:ext cx="4076700" cy="241792"/>
          </a:xfrm>
        </p:spPr>
        <p:txBody>
          <a:bodyPr>
            <a:normAutofit/>
          </a:bodyPr>
          <a:lstStyle>
            <a:lvl1pPr marL="0" indent="0">
              <a:buNone/>
              <a:defRPr sz="1200"/>
            </a:lvl1pPr>
          </a:lstStyle>
          <a:p>
            <a:pPr lvl="0"/>
            <a:endParaRPr lang="en-US"/>
          </a:p>
        </p:txBody>
      </p:sp>
    </p:spTree>
    <p:extLst>
      <p:ext uri="{BB962C8B-B14F-4D97-AF65-F5344CB8AC3E}">
        <p14:creationId xmlns:p14="http://schemas.microsoft.com/office/powerpoint/2010/main" val="2506765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GPSST00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5"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026186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438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AB2E93-A102-473E-94B5-EF4D0A44A046}"/>
              </a:ext>
            </a:extLst>
          </p:cNvPr>
          <p:cNvSpPr>
            <a:spLocks noGrp="1"/>
          </p:cNvSpPr>
          <p:nvPr>
            <p:ph type="pic" sz="quarter" idx="10"/>
          </p:nvPr>
        </p:nvSpPr>
        <p:spPr>
          <a:xfrm>
            <a:off x="384175" y="323851"/>
            <a:ext cx="7553325" cy="6210299"/>
          </a:xfrm>
          <a:custGeom>
            <a:avLst/>
            <a:gdLst>
              <a:gd name="connsiteX0" fmla="*/ 0 w 7553325"/>
              <a:gd name="connsiteY0" fmla="*/ 0 h 6210299"/>
              <a:gd name="connsiteX1" fmla="*/ 7553325 w 7553325"/>
              <a:gd name="connsiteY1" fmla="*/ 0 h 6210299"/>
              <a:gd name="connsiteX2" fmla="*/ 7553325 w 7553325"/>
              <a:gd name="connsiteY2" fmla="*/ 6210299 h 6210299"/>
              <a:gd name="connsiteX3" fmla="*/ 0 w 7553325"/>
              <a:gd name="connsiteY3" fmla="*/ 6210299 h 6210299"/>
            </a:gdLst>
            <a:ahLst/>
            <a:cxnLst>
              <a:cxn ang="0">
                <a:pos x="connsiteX0" y="connsiteY0"/>
              </a:cxn>
              <a:cxn ang="0">
                <a:pos x="connsiteX1" y="connsiteY1"/>
              </a:cxn>
              <a:cxn ang="0">
                <a:pos x="connsiteX2" y="connsiteY2"/>
              </a:cxn>
              <a:cxn ang="0">
                <a:pos x="connsiteX3" y="connsiteY3"/>
              </a:cxn>
            </a:cxnLst>
            <a:rect l="l" t="t" r="r" b="b"/>
            <a:pathLst>
              <a:path w="7553325" h="6210299">
                <a:moveTo>
                  <a:pt x="0" y="0"/>
                </a:moveTo>
                <a:lnTo>
                  <a:pt x="7553325" y="0"/>
                </a:lnTo>
                <a:lnTo>
                  <a:pt x="7553325" y="6210299"/>
                </a:lnTo>
                <a:lnTo>
                  <a:pt x="0" y="621029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id-ID"/>
          </a:p>
        </p:txBody>
      </p:sp>
    </p:spTree>
    <p:extLst>
      <p:ext uri="{BB962C8B-B14F-4D97-AF65-F5344CB8AC3E}">
        <p14:creationId xmlns:p14="http://schemas.microsoft.com/office/powerpoint/2010/main" val="2142947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91A18113-C51F-A24D-98FB-98312A878437}"/>
              </a:ext>
            </a:extLst>
          </p:cNvPr>
          <p:cNvSpPr>
            <a:spLocks noGrp="1"/>
          </p:cNvSpPr>
          <p:nvPr>
            <p:ph type="body" sz="quarter" idx="10" hasCustomPrompt="1"/>
          </p:nvPr>
        </p:nvSpPr>
        <p:spPr>
          <a:xfrm>
            <a:off x="676491" y="856164"/>
            <a:ext cx="10544130" cy="844694"/>
          </a:xfrm>
        </p:spPr>
        <p:txBody>
          <a:bodyPr>
            <a:normAutofit/>
          </a:bodyPr>
          <a:lstStyle>
            <a:lvl1pPr marL="0" indent="0">
              <a:buNone/>
              <a:defRPr lang="en-US" sz="2400" kern="1200" dirty="0" smtClean="0">
                <a:solidFill>
                  <a:schemeClr val="accent6">
                    <a:lumMod val="60000"/>
                    <a:lumOff val="40000"/>
                  </a:schemeClr>
                </a:solidFill>
                <a:latin typeface="Termina Light" pitchFamily="2" charset="77"/>
                <a:ea typeface="+mj-ea"/>
                <a:cs typeface="Calibri" panose="020F0502020204030204" pitchFamily="34" charset="0"/>
              </a:defRPr>
            </a:lvl1pPr>
          </a:lstStyle>
          <a:p>
            <a:pPr lvl="0"/>
            <a:r>
              <a:rPr lang="en-US"/>
              <a:t>Subtitle Goes Here</a:t>
            </a:r>
          </a:p>
        </p:txBody>
      </p:sp>
      <p:sp>
        <p:nvSpPr>
          <p:cNvPr id="2" name="Title 1">
            <a:extLst>
              <a:ext uri="{FF2B5EF4-FFF2-40B4-BE49-F238E27FC236}">
                <a16:creationId xmlns:a16="http://schemas.microsoft.com/office/drawing/2014/main" id="{FEC3E3F8-14B6-1F4C-B5E5-F66517EFBCD2}"/>
              </a:ext>
            </a:extLst>
          </p:cNvPr>
          <p:cNvSpPr>
            <a:spLocks noGrp="1"/>
          </p:cNvSpPr>
          <p:nvPr>
            <p:ph type="title" hasCustomPrompt="1"/>
          </p:nvPr>
        </p:nvSpPr>
        <p:spPr>
          <a:xfrm>
            <a:off x="676491" y="346168"/>
            <a:ext cx="10515600" cy="5099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3200" kern="1200" dirty="0">
                <a:solidFill>
                  <a:srgbClr val="004880"/>
                </a:solidFill>
                <a:latin typeface="Termina Light" pitchFamily="2" charset="77"/>
                <a:ea typeface="Lato Light" panose="020F0502020204030203" pitchFamily="34" charset="0"/>
                <a:cs typeface="Lato Light" panose="020F0502020204030203" pitchFamily="34" charset="0"/>
              </a:defRPr>
            </a:lvl1pPr>
          </a:lstStyle>
          <a:p>
            <a:r>
              <a:rPr lang="en-US"/>
              <a:t>Main Title Goes Here</a:t>
            </a:r>
          </a:p>
        </p:txBody>
      </p:sp>
      <p:pic>
        <p:nvPicPr>
          <p:cNvPr id="12" name="Shape 37">
            <a:extLst>
              <a:ext uri="{FF2B5EF4-FFF2-40B4-BE49-F238E27FC236}">
                <a16:creationId xmlns:a16="http://schemas.microsoft.com/office/drawing/2014/main" id="{27A446D7-0970-A648-A0A8-69EDA58CBF9C}"/>
              </a:ext>
            </a:extLst>
          </p:cNvPr>
          <p:cNvPicPr preferRelativeResize="0"/>
          <p:nvPr userDrawn="1"/>
        </p:nvPicPr>
        <p:blipFill>
          <a:blip r:embed="rId2"/>
          <a:stretch>
            <a:fillRect/>
          </a:stretch>
        </p:blipFill>
        <p:spPr>
          <a:xfrm>
            <a:off x="153548" y="6425429"/>
            <a:ext cx="1514994" cy="331405"/>
          </a:xfrm>
          <a:prstGeom prst="rect">
            <a:avLst/>
          </a:prstGeom>
          <a:noFill/>
          <a:ln>
            <a:noFill/>
          </a:ln>
        </p:spPr>
      </p:pic>
      <p:sp>
        <p:nvSpPr>
          <p:cNvPr id="13" name="Shape 38">
            <a:extLst>
              <a:ext uri="{FF2B5EF4-FFF2-40B4-BE49-F238E27FC236}">
                <a16:creationId xmlns:a16="http://schemas.microsoft.com/office/drawing/2014/main" id="{B76967FF-1700-D94E-9EF6-3FAAE2965C4E}"/>
              </a:ext>
            </a:extLst>
          </p:cNvPr>
          <p:cNvSpPr txBox="1"/>
          <p:nvPr userDrawn="1"/>
        </p:nvSpPr>
        <p:spPr>
          <a:xfrm>
            <a:off x="11572785" y="6428539"/>
            <a:ext cx="465667" cy="328295"/>
          </a:xfrm>
          <a:prstGeom prst="rect">
            <a:avLst/>
          </a:prstGeom>
          <a:noFill/>
          <a:ln>
            <a:noFill/>
          </a:ln>
        </p:spPr>
        <p:txBody>
          <a:bodyPr wrap="square" lIns="121900" tIns="60933" rIns="121900" bIns="60933" anchor="ctr" anchorCtr="0">
            <a:noAutofit/>
          </a:bodyPr>
          <a:lstStyle/>
          <a:p>
            <a:pPr marL="0" marR="0" lvl="0" indent="0" algn="ctr" rtl="0">
              <a:lnSpc>
                <a:spcPct val="100000"/>
              </a:lnSpc>
              <a:spcBef>
                <a:spcPts val="0"/>
              </a:spcBef>
              <a:spcAft>
                <a:spcPts val="0"/>
              </a:spcAft>
              <a:buClr>
                <a:srgbClr val="003366"/>
              </a:buClr>
              <a:buSzPts val="1000"/>
              <a:buFont typeface="Arial"/>
              <a:buNone/>
            </a:pPr>
            <a:fld id="{00000000-1234-1234-1234-123412341234}" type="slidenum">
              <a:rPr lang="en-US" sz="1333" b="0" i="0" u="none" strike="noStrike" cap="none">
                <a:solidFill>
                  <a:srgbClr val="004880"/>
                </a:solidFill>
                <a:latin typeface="Calibri" panose="020F0502020204030204" pitchFamily="34" charset="0"/>
                <a:ea typeface="Arial"/>
                <a:cs typeface="Calibri" panose="020F0502020204030204" pitchFamily="34" charset="0"/>
                <a:sym typeface="Arial"/>
              </a:rPr>
              <a:pPr marL="0" marR="0" lvl="0" indent="0" algn="ctr" rtl="0">
                <a:lnSpc>
                  <a:spcPct val="100000"/>
                </a:lnSpc>
                <a:spcBef>
                  <a:spcPts val="0"/>
                </a:spcBef>
                <a:spcAft>
                  <a:spcPts val="0"/>
                </a:spcAft>
                <a:buClr>
                  <a:srgbClr val="003366"/>
                </a:buClr>
                <a:buSzPts val="1000"/>
                <a:buFont typeface="Arial"/>
                <a:buNone/>
              </a:pPr>
              <a:t>‹#›</a:t>
            </a:fld>
            <a:endParaRPr sz="1333" b="0" i="0" u="none" strike="noStrike" cap="none">
              <a:solidFill>
                <a:srgbClr val="004880"/>
              </a:solidFill>
              <a:latin typeface="Calibri" panose="020F0502020204030204" pitchFamily="34" charset="0"/>
              <a:ea typeface="Arial"/>
              <a:cs typeface="Calibri" panose="020F0502020204030204" pitchFamily="34" charset="0"/>
              <a:sym typeface="Arial"/>
            </a:endParaRPr>
          </a:p>
        </p:txBody>
      </p:sp>
      <p:cxnSp>
        <p:nvCxnSpPr>
          <p:cNvPr id="14" name="Straight Connector 13">
            <a:extLst>
              <a:ext uri="{FF2B5EF4-FFF2-40B4-BE49-F238E27FC236}">
                <a16:creationId xmlns:a16="http://schemas.microsoft.com/office/drawing/2014/main" id="{01D125D4-746E-8D48-A69E-3FDEFF9F50EA}"/>
              </a:ext>
            </a:extLst>
          </p:cNvPr>
          <p:cNvCxnSpPr>
            <a:cxnSpLocks/>
          </p:cNvCxnSpPr>
          <p:nvPr userDrawn="1"/>
        </p:nvCxnSpPr>
        <p:spPr>
          <a:xfrm>
            <a:off x="1789043" y="6496217"/>
            <a:ext cx="0" cy="17492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hape 38">
            <a:extLst>
              <a:ext uri="{FF2B5EF4-FFF2-40B4-BE49-F238E27FC236}">
                <a16:creationId xmlns:a16="http://schemas.microsoft.com/office/drawing/2014/main" id="{991E9246-5138-4642-B898-29C7B6C70033}"/>
              </a:ext>
            </a:extLst>
          </p:cNvPr>
          <p:cNvSpPr txBox="1"/>
          <p:nvPr userDrawn="1"/>
        </p:nvSpPr>
        <p:spPr>
          <a:xfrm>
            <a:off x="8738486" y="6428539"/>
            <a:ext cx="2660049" cy="328295"/>
          </a:xfrm>
          <a:prstGeom prst="rect">
            <a:avLst/>
          </a:prstGeom>
          <a:noFill/>
          <a:ln>
            <a:noFill/>
          </a:ln>
        </p:spPr>
        <p:txBody>
          <a:bodyPr wrap="square" lIns="121900" tIns="60933" rIns="121900" bIns="60933" anchor="ctr" anchorCtr="0">
            <a:noAutofit/>
          </a:bodyPr>
          <a:lstStyle/>
          <a:p>
            <a:pPr marL="0" marR="0" lvl="0" indent="0" algn="r" rtl="0">
              <a:lnSpc>
                <a:spcPct val="100000"/>
              </a:lnSpc>
              <a:spcBef>
                <a:spcPts val="0"/>
              </a:spcBef>
              <a:spcAft>
                <a:spcPts val="0"/>
              </a:spcAft>
              <a:buClr>
                <a:srgbClr val="003366"/>
              </a:buClr>
              <a:buSzPts val="1000"/>
              <a:buFont typeface="Arial"/>
              <a:buNone/>
            </a:pPr>
            <a:r>
              <a:rPr lang="en-US" sz="1100" b="0" i="0" u="none" strike="noStrike" cap="none">
                <a:solidFill>
                  <a:schemeClr val="bg1">
                    <a:lumMod val="85000"/>
                  </a:schemeClr>
                </a:solidFill>
                <a:latin typeface="Calibri" panose="020F0502020204030204" pitchFamily="34" charset="0"/>
                <a:ea typeface="Arial"/>
                <a:cs typeface="Calibri" panose="020F0502020204030204" pitchFamily="34" charset="0"/>
                <a:sym typeface="Arial"/>
              </a:rPr>
              <a:t>Proprietary &amp; Confidential</a:t>
            </a:r>
            <a:endParaRPr sz="1100" b="0" i="0" u="none" strike="noStrike" cap="none">
              <a:solidFill>
                <a:schemeClr val="bg1">
                  <a:lumMod val="85000"/>
                </a:schemeClr>
              </a:solidFill>
              <a:latin typeface="Calibri" panose="020F0502020204030204" pitchFamily="34" charset="0"/>
              <a:ea typeface="Arial"/>
              <a:cs typeface="Calibri" panose="020F0502020204030204" pitchFamily="34" charset="0"/>
              <a:sym typeface="Arial"/>
            </a:endParaRPr>
          </a:p>
        </p:txBody>
      </p:sp>
      <p:sp>
        <p:nvSpPr>
          <p:cNvPr id="16" name="Shape 38">
            <a:extLst>
              <a:ext uri="{FF2B5EF4-FFF2-40B4-BE49-F238E27FC236}">
                <a16:creationId xmlns:a16="http://schemas.microsoft.com/office/drawing/2014/main" id="{1763BEFB-D6F6-3F4D-8EEF-6FFC4FBC6467}"/>
              </a:ext>
            </a:extLst>
          </p:cNvPr>
          <p:cNvSpPr txBox="1"/>
          <p:nvPr userDrawn="1"/>
        </p:nvSpPr>
        <p:spPr>
          <a:xfrm>
            <a:off x="1896046" y="6428539"/>
            <a:ext cx="4052759" cy="328295"/>
          </a:xfrm>
          <a:prstGeom prst="rect">
            <a:avLst/>
          </a:prstGeom>
          <a:noFill/>
          <a:ln>
            <a:noFill/>
          </a:ln>
        </p:spPr>
        <p:txBody>
          <a:bodyPr wrap="square" lIns="121900" tIns="60933" rIns="121900" bIns="60933" anchor="ctr" anchorCtr="0">
            <a:noAutofit/>
          </a:bodyPr>
          <a:lstStyle/>
          <a:p>
            <a:pPr marL="0" marR="0" lvl="0" indent="0" algn="l" rtl="0">
              <a:lnSpc>
                <a:spcPct val="100000"/>
              </a:lnSpc>
              <a:spcBef>
                <a:spcPts val="0"/>
              </a:spcBef>
              <a:spcAft>
                <a:spcPts val="0"/>
              </a:spcAft>
              <a:buClr>
                <a:srgbClr val="003366"/>
              </a:buClr>
              <a:buSzPts val="1000"/>
              <a:buFont typeface="Arial"/>
              <a:buNone/>
            </a:pPr>
            <a:r>
              <a:rPr lang="en-US" sz="800" b="0" i="0" u="none" strike="noStrike" cap="none">
                <a:solidFill>
                  <a:srgbClr val="7EB93A"/>
                </a:solidFill>
                <a:latin typeface="Termina" pitchFamily="2" charset="77"/>
                <a:ea typeface="Arial"/>
                <a:cs typeface="Calibri" panose="020F0502020204030204" pitchFamily="34" charset="0"/>
                <a:sym typeface="Arial"/>
              </a:rPr>
              <a:t>SECURE </a:t>
            </a:r>
            <a:r>
              <a:rPr lang="en-US" sz="800" b="0" i="0" u="none" strike="noStrike" cap="none">
                <a:solidFill>
                  <a:srgbClr val="004880"/>
                </a:solidFill>
                <a:latin typeface="Termina" pitchFamily="2" charset="77"/>
                <a:ea typeface="Arial"/>
                <a:cs typeface="Calibri" panose="020F0502020204030204" pitchFamily="34" charset="0"/>
                <a:sym typeface="Arial"/>
              </a:rPr>
              <a:t>•</a:t>
            </a:r>
            <a:r>
              <a:rPr lang="en-US" sz="800" b="0" i="0" u="none" strike="noStrike" cap="none">
                <a:solidFill>
                  <a:srgbClr val="7EB93A"/>
                </a:solidFill>
                <a:latin typeface="Termina" pitchFamily="2" charset="77"/>
                <a:ea typeface="Arial"/>
                <a:cs typeface="Calibri" panose="020F0502020204030204" pitchFamily="34" charset="0"/>
                <a:sym typeface="Arial"/>
              </a:rPr>
              <a:t> HEALTHCARE </a:t>
            </a:r>
            <a:r>
              <a:rPr lang="en-US" sz="800" b="0" i="0" u="none" strike="noStrike" cap="none">
                <a:solidFill>
                  <a:srgbClr val="004880"/>
                </a:solidFill>
                <a:latin typeface="Termina" pitchFamily="2" charset="77"/>
                <a:ea typeface="Arial"/>
                <a:cs typeface="Calibri" panose="020F0502020204030204" pitchFamily="34" charset="0"/>
                <a:sym typeface="Arial"/>
              </a:rPr>
              <a:t>•</a:t>
            </a:r>
            <a:r>
              <a:rPr lang="en-US" sz="800" b="0" i="0" u="none" strike="noStrike" cap="none">
                <a:solidFill>
                  <a:srgbClr val="7EB93A"/>
                </a:solidFill>
                <a:latin typeface="Termina" pitchFamily="2" charset="77"/>
                <a:ea typeface="Arial"/>
                <a:cs typeface="Calibri" panose="020F0502020204030204" pitchFamily="34" charset="0"/>
                <a:sym typeface="Arial"/>
              </a:rPr>
              <a:t> CLOUD</a:t>
            </a:r>
            <a:endParaRPr sz="800" b="0" i="0" u="none" strike="noStrike" cap="none">
              <a:solidFill>
                <a:srgbClr val="7EB93A"/>
              </a:solidFill>
              <a:latin typeface="Termina" pitchFamily="2" charset="77"/>
              <a:ea typeface="Arial"/>
              <a:cs typeface="Calibri" panose="020F0502020204030204" pitchFamily="34" charset="0"/>
              <a:sym typeface="Arial"/>
            </a:endParaRPr>
          </a:p>
        </p:txBody>
      </p:sp>
      <p:cxnSp>
        <p:nvCxnSpPr>
          <p:cNvPr id="17" name="Straight Connector 16">
            <a:extLst>
              <a:ext uri="{FF2B5EF4-FFF2-40B4-BE49-F238E27FC236}">
                <a16:creationId xmlns:a16="http://schemas.microsoft.com/office/drawing/2014/main" id="{7DA6A02A-055A-EE41-B49F-219F2DB0F5FE}"/>
              </a:ext>
            </a:extLst>
          </p:cNvPr>
          <p:cNvCxnSpPr>
            <a:cxnSpLocks/>
          </p:cNvCxnSpPr>
          <p:nvPr userDrawn="1"/>
        </p:nvCxnSpPr>
        <p:spPr>
          <a:xfrm>
            <a:off x="11505537" y="6496217"/>
            <a:ext cx="0" cy="17492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233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799F928-F930-6F4F-8392-749F8C5E0A32}"/>
              </a:ext>
            </a:extLst>
          </p:cNvPr>
          <p:cNvPicPr>
            <a:picLocks noChangeAspect="1"/>
          </p:cNvPicPr>
          <p:nvPr/>
        </p:nvPicPr>
        <p:blipFill>
          <a:blip r:embed="rId2"/>
          <a:srcRect l="99" r="99"/>
          <a:stretch/>
        </p:blipFill>
        <p:spPr>
          <a:xfrm>
            <a:off x="142407" y="127416"/>
            <a:ext cx="5679750" cy="6580683"/>
          </a:xfrm>
          <a:prstGeom prst="rect">
            <a:avLst/>
          </a:prstGeom>
        </p:spPr>
      </p:pic>
      <p:sp>
        <p:nvSpPr>
          <p:cNvPr id="24" name="Round Single Corner Rectangle 23">
            <a:extLst>
              <a:ext uri="{FF2B5EF4-FFF2-40B4-BE49-F238E27FC236}">
                <a16:creationId xmlns:a16="http://schemas.microsoft.com/office/drawing/2014/main" id="{CAF21654-241F-DF44-9A3D-44C84022A0CC}"/>
              </a:ext>
            </a:extLst>
          </p:cNvPr>
          <p:cNvSpPr/>
          <p:nvPr/>
        </p:nvSpPr>
        <p:spPr>
          <a:xfrm rot="10800000">
            <a:off x="4679005" y="2159541"/>
            <a:ext cx="7512995" cy="3229583"/>
          </a:xfrm>
          <a:prstGeom prst="round1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US" sz="1700" b="0" i="0" u="none" strike="noStrike" cap="none" spc="0" normalizeH="0" baseline="0">
              <a:ln>
                <a:noFill/>
              </a:ln>
              <a:solidFill>
                <a:srgbClr val="2B3346"/>
              </a:solidFill>
              <a:effectLst/>
              <a:uFillTx/>
              <a:latin typeface="+mn-lt"/>
              <a:ea typeface="+mn-ea"/>
              <a:cs typeface="+mn-cs"/>
              <a:sym typeface="Avenir Next"/>
            </a:endParaRPr>
          </a:p>
        </p:txBody>
      </p:sp>
      <p:sp>
        <p:nvSpPr>
          <p:cNvPr id="7" name="Text Placeholder 6">
            <a:extLst>
              <a:ext uri="{FF2B5EF4-FFF2-40B4-BE49-F238E27FC236}">
                <a16:creationId xmlns:a16="http://schemas.microsoft.com/office/drawing/2014/main" id="{1DAB40AF-FDD2-8342-85CF-3F1716206C58}"/>
              </a:ext>
            </a:extLst>
          </p:cNvPr>
          <p:cNvSpPr>
            <a:spLocks noGrp="1"/>
          </p:cNvSpPr>
          <p:nvPr>
            <p:ph type="body" sz="quarter" idx="10" hasCustomPrompt="1"/>
          </p:nvPr>
        </p:nvSpPr>
        <p:spPr>
          <a:xfrm>
            <a:off x="5096669" y="2540794"/>
            <a:ext cx="6677819" cy="1985963"/>
          </a:xfrm>
        </p:spPr>
        <p:txBody>
          <a:bodyPr/>
          <a:lstStyle>
            <a:lvl1pPr marL="0" indent="0">
              <a:buNone/>
              <a:defRPr sz="6000" b="1" i="0">
                <a:solidFill>
                  <a:schemeClr val="bg1"/>
                </a:solidFill>
                <a:latin typeface="Montserrat" pitchFamily="2" charset="77"/>
              </a:defRPr>
            </a:lvl1pPr>
          </a:lstStyle>
          <a:p>
            <a:pPr lvl="0"/>
            <a:r>
              <a:rPr lang="en-US"/>
              <a:t>Title</a:t>
            </a:r>
          </a:p>
        </p:txBody>
      </p:sp>
      <p:sp>
        <p:nvSpPr>
          <p:cNvPr id="9" name="Rectangle 8">
            <a:extLst>
              <a:ext uri="{FF2B5EF4-FFF2-40B4-BE49-F238E27FC236}">
                <a16:creationId xmlns:a16="http://schemas.microsoft.com/office/drawing/2014/main" id="{5601A309-CFC3-A742-86E9-2640BF15C29A}"/>
              </a:ext>
            </a:extLst>
          </p:cNvPr>
          <p:cNvSpPr/>
          <p:nvPr/>
        </p:nvSpPr>
        <p:spPr>
          <a:xfrm>
            <a:off x="9811063" y="6528576"/>
            <a:ext cx="2113613" cy="26161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US" sz="1700" b="0" i="0" u="none" strike="noStrike" cap="none" spc="0" normalizeH="0" baseline="0">
              <a:ln>
                <a:noFill/>
              </a:ln>
              <a:solidFill>
                <a:srgbClr val="2B3346"/>
              </a:solidFill>
              <a:effectLst/>
              <a:uFillTx/>
              <a:latin typeface="+mn-lt"/>
              <a:ea typeface="+mn-ea"/>
              <a:cs typeface="+mn-cs"/>
              <a:sym typeface="Avenir Next"/>
            </a:endParaRPr>
          </a:p>
        </p:txBody>
      </p:sp>
      <p:sp>
        <p:nvSpPr>
          <p:cNvPr id="28" name="Text Placeholder 27">
            <a:extLst>
              <a:ext uri="{FF2B5EF4-FFF2-40B4-BE49-F238E27FC236}">
                <a16:creationId xmlns:a16="http://schemas.microsoft.com/office/drawing/2014/main" id="{2C885C7D-CF0D-7640-A601-AF1FD6BF6140}"/>
              </a:ext>
            </a:extLst>
          </p:cNvPr>
          <p:cNvSpPr>
            <a:spLocks noGrp="1"/>
          </p:cNvSpPr>
          <p:nvPr>
            <p:ph type="body" sz="quarter" idx="11" hasCustomPrompt="1"/>
          </p:nvPr>
        </p:nvSpPr>
        <p:spPr>
          <a:xfrm>
            <a:off x="5111750" y="4617244"/>
            <a:ext cx="3822700" cy="636588"/>
          </a:xfrm>
        </p:spPr>
        <p:txBody>
          <a:bodyPr/>
          <a:lstStyle>
            <a:lvl1pPr marL="0" indent="0">
              <a:buNone/>
              <a:defRPr b="1" i="0">
                <a:solidFill>
                  <a:schemeClr val="tx1"/>
                </a:solidFill>
                <a:latin typeface="Montserrat" pitchFamily="2" charset="77"/>
              </a:defRPr>
            </a:lvl1pPr>
          </a:lstStyle>
          <a:p>
            <a:pPr lvl="0"/>
            <a:r>
              <a:rPr lang="en-US"/>
              <a:t>Subtitle</a:t>
            </a:r>
          </a:p>
        </p:txBody>
      </p:sp>
    </p:spTree>
    <p:extLst>
      <p:ext uri="{BB962C8B-B14F-4D97-AF65-F5344CB8AC3E}">
        <p14:creationId xmlns:p14="http://schemas.microsoft.com/office/powerpoint/2010/main" val="272947159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9_Title and Content">
    <p:bg>
      <p:bgPr>
        <a:solidFill>
          <a:schemeClr val="accent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72A49A-1D38-4281-A0F9-D33CED2FCA36}"/>
              </a:ext>
            </a:extLst>
          </p:cNvPr>
          <p:cNvSpPr/>
          <p:nvPr userDrawn="1"/>
        </p:nvSpPr>
        <p:spPr>
          <a:xfrm>
            <a:off x="0" y="-1"/>
            <a:ext cx="451022" cy="4526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dots&#10;&#10;Description automatically generated">
            <a:extLst>
              <a:ext uri="{FF2B5EF4-FFF2-40B4-BE49-F238E27FC236}">
                <a16:creationId xmlns:a16="http://schemas.microsoft.com/office/drawing/2014/main" id="{E663919E-A173-C565-9CD3-20400365F012}"/>
              </a:ext>
            </a:extLst>
          </p:cNvPr>
          <p:cNvPicPr>
            <a:picLocks noChangeAspect="1"/>
          </p:cNvPicPr>
          <p:nvPr userDrawn="1"/>
        </p:nvPicPr>
        <p:blipFill>
          <a:blip r:embed="rId2"/>
          <a:stretch>
            <a:fillRect/>
          </a:stretch>
        </p:blipFill>
        <p:spPr>
          <a:xfrm>
            <a:off x="374995" y="0"/>
            <a:ext cx="11823703" cy="6858000"/>
          </a:xfrm>
          <a:prstGeom prst="rect">
            <a:avLst/>
          </a:prstGeom>
        </p:spPr>
      </p:pic>
      <p:cxnSp>
        <p:nvCxnSpPr>
          <p:cNvPr id="12" name="Straight Connector 11">
            <a:extLst>
              <a:ext uri="{FF2B5EF4-FFF2-40B4-BE49-F238E27FC236}">
                <a16:creationId xmlns:a16="http://schemas.microsoft.com/office/drawing/2014/main" id="{60D02225-E8B6-4526-983F-1C38EBF3DB13}"/>
              </a:ext>
            </a:extLst>
          </p:cNvPr>
          <p:cNvCxnSpPr>
            <a:cxnSpLocks/>
          </p:cNvCxnSpPr>
          <p:nvPr userDrawn="1"/>
        </p:nvCxnSpPr>
        <p:spPr>
          <a:xfrm flipH="1">
            <a:off x="0" y="4526280"/>
            <a:ext cx="586142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 Company Name 2030">
            <a:extLst>
              <a:ext uri="{FF2B5EF4-FFF2-40B4-BE49-F238E27FC236}">
                <a16:creationId xmlns:a16="http://schemas.microsoft.com/office/drawing/2014/main" id="{1DDB8133-E40B-B74E-F391-18B202ACCC5F}"/>
              </a:ext>
            </a:extLst>
          </p:cNvPr>
          <p:cNvSpPr txBox="1">
            <a:spLocks/>
          </p:cNvSpPr>
          <p:nvPr userDrawn="1"/>
        </p:nvSpPr>
        <p:spPr>
          <a:xfrm>
            <a:off x="9461771" y="6563320"/>
            <a:ext cx="2133124" cy="189270"/>
          </a:xfrm>
          <a:prstGeom prst="rect">
            <a:avLst/>
          </a:prstGeom>
        </p:spPr>
        <p:txBody>
          <a:bodyPr anchor="b"/>
          <a:lstStyle>
            <a:lvl1pPr marL="0" marR="0" indent="0" algn="r" defTabSz="821531" rtl="0" eaLnBrk="1" latinLnBrk="0" hangingPunct="1">
              <a:lnSpc>
                <a:spcPct val="100000"/>
              </a:lnSpc>
              <a:spcBef>
                <a:spcPts val="0"/>
              </a:spcBef>
              <a:spcAft>
                <a:spcPts val="0"/>
              </a:spcAft>
              <a:buClrTx/>
              <a:buSzTx/>
              <a:buFontTx/>
              <a:buNone/>
              <a:tabLst/>
              <a:defRPr sz="1600" b="0" i="0" u="none" strike="noStrike" cap="all" spc="0" baseline="0">
                <a:ln>
                  <a:noFill/>
                </a:ln>
                <a:solidFill>
                  <a:srgbClr val="2B3346"/>
                </a:solidFill>
                <a:uFillTx/>
                <a:latin typeface="Montserrat Light" pitchFamily="2" charset="77"/>
                <a:ea typeface="Montserrat Light" pitchFamily="2" charset="77"/>
                <a:cs typeface="Montserrat Light" pitchFamily="2" charset="77"/>
                <a:sym typeface="Avenir Next Medium"/>
              </a:defRPr>
            </a:lvl1pPr>
            <a:lvl2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2pPr>
            <a:lvl3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3pPr>
            <a:lvl4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4pPr>
            <a:lvl5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5pPr>
            <a:lvl6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6pPr>
            <a:lvl7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7pPr>
            <a:lvl8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8pPr>
            <a:lvl9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9pPr>
          </a:lstStyle>
          <a:p>
            <a:r>
              <a:rPr lang="en-US" sz="800" b="1" i="0">
                <a:solidFill>
                  <a:schemeClr val="bg1"/>
                </a:solidFill>
                <a:latin typeface="Montserrat" pitchFamily="2" charset="77"/>
              </a:rPr>
              <a:t>CLEARDATA</a:t>
            </a:r>
            <a:r>
              <a:rPr lang="en-US" sz="800">
                <a:solidFill>
                  <a:schemeClr val="bg1"/>
                </a:solidFill>
              </a:rPr>
              <a:t>   |   CONFIDENTIAL</a:t>
            </a:r>
          </a:p>
        </p:txBody>
      </p:sp>
      <p:sp>
        <p:nvSpPr>
          <p:cNvPr id="3" name="Slide Number">
            <a:extLst>
              <a:ext uri="{FF2B5EF4-FFF2-40B4-BE49-F238E27FC236}">
                <a16:creationId xmlns:a16="http://schemas.microsoft.com/office/drawing/2014/main" id="{1B1A37F9-59D8-4BA7-E601-BB963112B37A}"/>
              </a:ext>
            </a:extLst>
          </p:cNvPr>
          <p:cNvSpPr txBox="1">
            <a:spLocks/>
          </p:cNvSpPr>
          <p:nvPr userDrawn="1"/>
        </p:nvSpPr>
        <p:spPr>
          <a:xfrm>
            <a:off x="11425836" y="6520775"/>
            <a:ext cx="473856" cy="25377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1pPr>
            <a:lvl2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2pPr>
            <a:lvl3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3pPr>
            <a:lvl4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4pPr>
            <a:lvl5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5pPr>
            <a:lvl6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6pPr>
            <a:lvl7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7pPr>
            <a:lvl8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8pPr>
            <a:lvl9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9pPr>
          </a:lstStyle>
          <a:p>
            <a:pPr algn="r"/>
            <a:fld id="{86CB4B4D-7CA3-9044-876B-883B54F8677D}" type="slidenum">
              <a:rPr lang="en-US" sz="1000" b="1" i="0" smtClean="0">
                <a:solidFill>
                  <a:schemeClr val="accent1"/>
                </a:solidFill>
                <a:latin typeface="Montserrat" pitchFamily="2" charset="77"/>
              </a:rPr>
              <a:pPr algn="r"/>
              <a:t>‹#›</a:t>
            </a:fld>
            <a:endParaRPr lang="en-US" sz="1000" b="1" i="0">
              <a:solidFill>
                <a:schemeClr val="accent1"/>
              </a:solidFill>
              <a:latin typeface="Montserrat" pitchFamily="2" charset="77"/>
            </a:endParaRPr>
          </a:p>
        </p:txBody>
      </p:sp>
    </p:spTree>
    <p:extLst>
      <p:ext uri="{BB962C8B-B14F-4D97-AF65-F5344CB8AC3E}">
        <p14:creationId xmlns:p14="http://schemas.microsoft.com/office/powerpoint/2010/main" val="115638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6307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F4B6-3D12-4E08-A95A-AEF5CD5E411E}"/>
              </a:ext>
            </a:extLst>
          </p:cNvPr>
          <p:cNvSpPr>
            <a:spLocks noGrp="1"/>
          </p:cNvSpPr>
          <p:nvPr>
            <p:ph type="title"/>
          </p:nvPr>
        </p:nvSpPr>
        <p:spPr>
          <a:xfrm>
            <a:off x="839789" y="457200"/>
            <a:ext cx="3932237" cy="1600200"/>
          </a:xfr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F5C1647F-E868-4542-9A8A-4733150A720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A55F4E-0DC6-4076-8D42-261F2772FB86}"/>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1074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B537-E43F-4297-9FE3-61465056C79E}"/>
              </a:ext>
            </a:extLst>
          </p:cNvPr>
          <p:cNvSpPr>
            <a:spLocks noGrp="1"/>
          </p:cNvSpPr>
          <p:nvPr>
            <p:ph type="title"/>
          </p:nvPr>
        </p:nvSpPr>
        <p:spPr>
          <a:xfrm>
            <a:off x="839789" y="457200"/>
            <a:ext cx="3932237" cy="1600200"/>
          </a:xfrm>
        </p:spPr>
        <p:txBody>
          <a:bodyPr anchor="b"/>
          <a:lstStyle>
            <a:lvl1pPr>
              <a:defRPr sz="3200" b="1"/>
            </a:lvl1pPr>
          </a:lstStyle>
          <a:p>
            <a:r>
              <a:rPr lang="en-US"/>
              <a:t>Click to edit Master title style</a:t>
            </a:r>
          </a:p>
        </p:txBody>
      </p:sp>
      <p:sp>
        <p:nvSpPr>
          <p:cNvPr id="3" name="Picture Placeholder 2">
            <a:extLst>
              <a:ext uri="{FF2B5EF4-FFF2-40B4-BE49-F238E27FC236}">
                <a16:creationId xmlns:a16="http://schemas.microsoft.com/office/drawing/2014/main" id="{4AA2D596-8741-467A-9E49-9C35DB75C32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CDEA93-DB3D-4CDC-B2B2-2B2056649553}"/>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004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jpe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heme" Target="../theme/theme3.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67000"/>
              </a:schemeClr>
            </a:gs>
            <a:gs pos="100000">
              <a:schemeClr val="accent6">
                <a:lumMod val="97000"/>
                <a:lumOff val="3000"/>
              </a:schemeClr>
            </a:gs>
          </a:gsLst>
          <a:lin ang="162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A5BA6-6028-6B4D-7131-026F7D136E0B}"/>
              </a:ext>
            </a:extLst>
          </p:cNvPr>
          <p:cNvPicPr/>
          <p:nvPr userDrawn="1"/>
        </p:nvPicPr>
        <p:blipFill rotWithShape="1">
          <a:blip r:embed="rId22">
            <a:clrChange>
              <a:clrFrom>
                <a:srgbClr val="FFFFFF"/>
              </a:clrFrom>
              <a:clrTo>
                <a:srgbClr val="FFFFFF">
                  <a:alpha val="0"/>
                </a:srgbClr>
              </a:clrTo>
            </a:clrChange>
          </a:blip>
          <a:srcRect l="2064" t="17346" b="7205"/>
          <a:stretch/>
        </p:blipFill>
        <p:spPr>
          <a:xfrm>
            <a:off x="0" y="250257"/>
            <a:ext cx="12192000" cy="6869259"/>
          </a:xfrm>
          <a:prstGeom prst="rect">
            <a:avLst/>
          </a:prstGeom>
          <a:solidFill>
            <a:srgbClr val="292D30"/>
          </a:solidFill>
        </p:spPr>
      </p:pic>
      <p:sp>
        <p:nvSpPr>
          <p:cNvPr id="2" name="Title Placeholder 1">
            <a:extLst>
              <a:ext uri="{FF2B5EF4-FFF2-40B4-BE49-F238E27FC236}">
                <a16:creationId xmlns:a16="http://schemas.microsoft.com/office/drawing/2014/main" id="{EB2A0094-FBC0-4192-A9ED-8A6590A5CFD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E2CD6A-E9B6-4A51-A96F-110C422CF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 Company Name 2030">
            <a:extLst>
              <a:ext uri="{FF2B5EF4-FFF2-40B4-BE49-F238E27FC236}">
                <a16:creationId xmlns:a16="http://schemas.microsoft.com/office/drawing/2014/main" id="{852B9F1E-6587-D447-8C24-057F26F1455C}"/>
              </a:ext>
            </a:extLst>
          </p:cNvPr>
          <p:cNvSpPr txBox="1">
            <a:spLocks/>
          </p:cNvSpPr>
          <p:nvPr/>
        </p:nvSpPr>
        <p:spPr>
          <a:xfrm>
            <a:off x="9461771" y="6563320"/>
            <a:ext cx="2133124" cy="189270"/>
          </a:xfrm>
          <a:prstGeom prst="rect">
            <a:avLst/>
          </a:prstGeom>
        </p:spPr>
        <p:txBody>
          <a:bodyPr anchor="b"/>
          <a:lstStyle>
            <a:lvl1pPr marL="0" marR="0" indent="0" algn="r" defTabSz="821531" rtl="0" eaLnBrk="1" latinLnBrk="0" hangingPunct="1">
              <a:lnSpc>
                <a:spcPct val="100000"/>
              </a:lnSpc>
              <a:spcBef>
                <a:spcPts val="0"/>
              </a:spcBef>
              <a:spcAft>
                <a:spcPts val="0"/>
              </a:spcAft>
              <a:buClrTx/>
              <a:buSzTx/>
              <a:buFontTx/>
              <a:buNone/>
              <a:tabLst/>
              <a:defRPr sz="1600" b="0" i="0" u="none" strike="noStrike" cap="all" spc="0" baseline="0">
                <a:ln>
                  <a:noFill/>
                </a:ln>
                <a:solidFill>
                  <a:srgbClr val="2B3346"/>
                </a:solidFill>
                <a:uFillTx/>
                <a:latin typeface="Montserrat Light" pitchFamily="2" charset="77"/>
                <a:ea typeface="Montserrat Light" pitchFamily="2" charset="77"/>
                <a:cs typeface="Montserrat Light" pitchFamily="2" charset="77"/>
                <a:sym typeface="Avenir Next Medium"/>
              </a:defRPr>
            </a:lvl1pPr>
            <a:lvl2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2pPr>
            <a:lvl3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3pPr>
            <a:lvl4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4pPr>
            <a:lvl5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5pPr>
            <a:lvl6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6pPr>
            <a:lvl7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7pPr>
            <a:lvl8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8pPr>
            <a:lvl9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9pPr>
          </a:lstStyle>
          <a:p>
            <a:r>
              <a:rPr lang="en-US" sz="800" b="1" i="0">
                <a:solidFill>
                  <a:schemeClr val="tx1"/>
                </a:solidFill>
                <a:latin typeface="Montserrat" pitchFamily="2" charset="77"/>
              </a:rPr>
              <a:t>CLEARDATA</a:t>
            </a:r>
            <a:r>
              <a:rPr lang="en-US" sz="800">
                <a:solidFill>
                  <a:schemeClr val="tx1"/>
                </a:solidFill>
              </a:rPr>
              <a:t>   |   CONFIDENTIAL</a:t>
            </a:r>
          </a:p>
        </p:txBody>
      </p:sp>
      <p:sp>
        <p:nvSpPr>
          <p:cNvPr id="6" name="Slide Number">
            <a:extLst>
              <a:ext uri="{FF2B5EF4-FFF2-40B4-BE49-F238E27FC236}">
                <a16:creationId xmlns:a16="http://schemas.microsoft.com/office/drawing/2014/main" id="{E2A5F598-287F-408E-96F3-2DF1814472C2}"/>
              </a:ext>
            </a:extLst>
          </p:cNvPr>
          <p:cNvSpPr txBox="1">
            <a:spLocks/>
          </p:cNvSpPr>
          <p:nvPr/>
        </p:nvSpPr>
        <p:spPr>
          <a:xfrm>
            <a:off x="11425836" y="6520775"/>
            <a:ext cx="473856" cy="25377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1pPr>
            <a:lvl2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2pPr>
            <a:lvl3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3pPr>
            <a:lvl4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4pPr>
            <a:lvl5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5pPr>
            <a:lvl6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6pPr>
            <a:lvl7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7pPr>
            <a:lvl8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8pPr>
            <a:lvl9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9pPr>
          </a:lstStyle>
          <a:p>
            <a:pPr algn="r"/>
            <a:fld id="{86CB4B4D-7CA3-9044-876B-883B54F8677D}" type="slidenum">
              <a:rPr lang="en-US" sz="1000" b="1" i="0" smtClean="0">
                <a:solidFill>
                  <a:schemeClr val="accent1"/>
                </a:solidFill>
                <a:latin typeface="Montserrat" pitchFamily="2" charset="77"/>
              </a:rPr>
              <a:pPr algn="r"/>
              <a:t>‹#›</a:t>
            </a:fld>
            <a:endParaRPr lang="en-US" sz="1000" b="1" i="0">
              <a:solidFill>
                <a:schemeClr val="accent1"/>
              </a:solidFill>
              <a:latin typeface="Montserrat" pitchFamily="2" charset="77"/>
            </a:endParaRPr>
          </a:p>
        </p:txBody>
      </p:sp>
    </p:spTree>
    <p:extLst>
      <p:ext uri="{BB962C8B-B14F-4D97-AF65-F5344CB8AC3E}">
        <p14:creationId xmlns:p14="http://schemas.microsoft.com/office/powerpoint/2010/main" val="392720999"/>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7" r:id="rId16"/>
    <p:sldLayoutId id="2147483708" r:id="rId17"/>
    <p:sldLayoutId id="2147483709" r:id="rId18"/>
    <p:sldLayoutId id="2147483710" r:id="rId19"/>
    <p:sldLayoutId id="2147483711" r:id="rId20"/>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67000"/>
              </a:schemeClr>
            </a:gs>
            <a:gs pos="100000">
              <a:schemeClr val="accent6">
                <a:lumMod val="97000"/>
                <a:lumOff val="3000"/>
              </a:schemeClr>
            </a:gs>
          </a:gsLst>
          <a:lin ang="162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938ADF-D92C-4611-B1EF-DB5F7BD78387}"/>
              </a:ext>
            </a:extLst>
          </p:cNvPr>
          <p:cNvPicPr/>
          <p:nvPr userDrawn="1"/>
        </p:nvPicPr>
        <p:blipFill rotWithShape="1">
          <a:blip r:embed="rId24">
            <a:clrChange>
              <a:clrFrom>
                <a:srgbClr val="FFFFFF"/>
              </a:clrFrom>
              <a:clrTo>
                <a:srgbClr val="FFFFFF">
                  <a:alpha val="0"/>
                </a:srgbClr>
              </a:clrTo>
            </a:clrChange>
          </a:blip>
          <a:srcRect l="2064" t="17346" b="7205"/>
          <a:stretch/>
        </p:blipFill>
        <p:spPr>
          <a:xfrm>
            <a:off x="-1" y="0"/>
            <a:ext cx="12192000" cy="6869259"/>
          </a:xfrm>
          <a:prstGeom prst="rect">
            <a:avLst/>
          </a:prstGeom>
          <a:solidFill>
            <a:srgbClr val="292D30"/>
          </a:solidFill>
        </p:spPr>
      </p:pic>
      <p:sp>
        <p:nvSpPr>
          <p:cNvPr id="2" name="Title Placeholder 1">
            <a:extLst>
              <a:ext uri="{FF2B5EF4-FFF2-40B4-BE49-F238E27FC236}">
                <a16:creationId xmlns:a16="http://schemas.microsoft.com/office/drawing/2014/main" id="{EB2A0094-FBC0-4192-A9ED-8A6590A5CFD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E2CD6A-E9B6-4A51-A96F-110C422CF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 Company Name 2030">
            <a:extLst>
              <a:ext uri="{FF2B5EF4-FFF2-40B4-BE49-F238E27FC236}">
                <a16:creationId xmlns:a16="http://schemas.microsoft.com/office/drawing/2014/main" id="{852B9F1E-6587-D447-8C24-057F26F1455C}"/>
              </a:ext>
            </a:extLst>
          </p:cNvPr>
          <p:cNvSpPr txBox="1">
            <a:spLocks/>
          </p:cNvSpPr>
          <p:nvPr/>
        </p:nvSpPr>
        <p:spPr>
          <a:xfrm>
            <a:off x="9461771" y="6563320"/>
            <a:ext cx="2133124" cy="189270"/>
          </a:xfrm>
          <a:prstGeom prst="rect">
            <a:avLst/>
          </a:prstGeom>
        </p:spPr>
        <p:txBody>
          <a:bodyPr anchor="b"/>
          <a:lstStyle>
            <a:lvl1pPr marL="0" marR="0" indent="0" algn="r" defTabSz="821531" rtl="0" eaLnBrk="1" latinLnBrk="0" hangingPunct="1">
              <a:lnSpc>
                <a:spcPct val="100000"/>
              </a:lnSpc>
              <a:spcBef>
                <a:spcPts val="0"/>
              </a:spcBef>
              <a:spcAft>
                <a:spcPts val="0"/>
              </a:spcAft>
              <a:buClrTx/>
              <a:buSzTx/>
              <a:buFontTx/>
              <a:buNone/>
              <a:tabLst/>
              <a:defRPr sz="1600" b="0" i="0" u="none" strike="noStrike" cap="all" spc="0" baseline="0">
                <a:ln>
                  <a:noFill/>
                </a:ln>
                <a:solidFill>
                  <a:srgbClr val="2B3346"/>
                </a:solidFill>
                <a:uFillTx/>
                <a:latin typeface="Montserrat Light" pitchFamily="2" charset="77"/>
                <a:ea typeface="Montserrat Light" pitchFamily="2" charset="77"/>
                <a:cs typeface="Montserrat Light" pitchFamily="2" charset="77"/>
                <a:sym typeface="Avenir Next Medium"/>
              </a:defRPr>
            </a:lvl1pPr>
            <a:lvl2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2pPr>
            <a:lvl3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3pPr>
            <a:lvl4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4pPr>
            <a:lvl5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5pPr>
            <a:lvl6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6pPr>
            <a:lvl7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7pPr>
            <a:lvl8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8pPr>
            <a:lvl9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9pPr>
          </a:lstStyle>
          <a:p>
            <a:r>
              <a:rPr lang="en-US" sz="800" b="1" i="0">
                <a:solidFill>
                  <a:schemeClr val="tx1"/>
                </a:solidFill>
                <a:latin typeface="Montserrat" pitchFamily="2" charset="77"/>
              </a:rPr>
              <a:t>CLEARDATA</a:t>
            </a:r>
            <a:r>
              <a:rPr lang="en-US" sz="800">
                <a:solidFill>
                  <a:schemeClr val="tx1"/>
                </a:solidFill>
              </a:rPr>
              <a:t>   |   CONFIDENTIAL</a:t>
            </a:r>
          </a:p>
        </p:txBody>
      </p:sp>
      <p:sp>
        <p:nvSpPr>
          <p:cNvPr id="6" name="Slide Number">
            <a:extLst>
              <a:ext uri="{FF2B5EF4-FFF2-40B4-BE49-F238E27FC236}">
                <a16:creationId xmlns:a16="http://schemas.microsoft.com/office/drawing/2014/main" id="{E2A5F598-287F-408E-96F3-2DF1814472C2}"/>
              </a:ext>
            </a:extLst>
          </p:cNvPr>
          <p:cNvSpPr txBox="1">
            <a:spLocks/>
          </p:cNvSpPr>
          <p:nvPr userDrawn="1"/>
        </p:nvSpPr>
        <p:spPr>
          <a:xfrm>
            <a:off x="11425836" y="6520775"/>
            <a:ext cx="473856" cy="25377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1pPr>
            <a:lvl2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2pPr>
            <a:lvl3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3pPr>
            <a:lvl4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4pPr>
            <a:lvl5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5pPr>
            <a:lvl6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6pPr>
            <a:lvl7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7pPr>
            <a:lvl8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8pPr>
            <a:lvl9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9pPr>
          </a:lstStyle>
          <a:p>
            <a:pPr algn="r"/>
            <a:fld id="{86CB4B4D-7CA3-9044-876B-883B54F8677D}" type="slidenum">
              <a:rPr lang="en-US" sz="1000" b="1" i="0" smtClean="0">
                <a:solidFill>
                  <a:schemeClr val="accent1"/>
                </a:solidFill>
                <a:latin typeface="Montserrat" pitchFamily="2" charset="77"/>
              </a:rPr>
              <a:pPr algn="r"/>
              <a:t>‹#›</a:t>
            </a:fld>
            <a:endParaRPr lang="en-US" sz="1000" b="1" i="0">
              <a:solidFill>
                <a:schemeClr val="accent1"/>
              </a:solidFill>
              <a:latin typeface="Montserrat" pitchFamily="2" charset="77"/>
            </a:endParaRPr>
          </a:p>
        </p:txBody>
      </p:sp>
    </p:spTree>
    <p:extLst>
      <p:ext uri="{BB962C8B-B14F-4D97-AF65-F5344CB8AC3E}">
        <p14:creationId xmlns:p14="http://schemas.microsoft.com/office/powerpoint/2010/main" val="2497236524"/>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1" r:id="rId16"/>
    <p:sldLayoutId id="2147483842" r:id="rId17"/>
    <p:sldLayoutId id="2147483845" r:id="rId18"/>
    <p:sldLayoutId id="2147483847" r:id="rId19"/>
    <p:sldLayoutId id="2147483848" r:id="rId20"/>
    <p:sldLayoutId id="2147483849" r:id="rId21"/>
    <p:sldLayoutId id="2147483902" r:id="rId2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A0094-FBC0-4192-A9ED-8A6590A5CFD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E2CD6A-E9B6-4A51-A96F-110C422CF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 Company Name 2030">
            <a:extLst>
              <a:ext uri="{FF2B5EF4-FFF2-40B4-BE49-F238E27FC236}">
                <a16:creationId xmlns:a16="http://schemas.microsoft.com/office/drawing/2014/main" id="{852B9F1E-6587-D447-8C24-057F26F1455C}"/>
              </a:ext>
            </a:extLst>
          </p:cNvPr>
          <p:cNvSpPr txBox="1">
            <a:spLocks/>
          </p:cNvSpPr>
          <p:nvPr/>
        </p:nvSpPr>
        <p:spPr>
          <a:xfrm>
            <a:off x="9461771" y="6563320"/>
            <a:ext cx="2133124" cy="189270"/>
          </a:xfrm>
          <a:prstGeom prst="rect">
            <a:avLst/>
          </a:prstGeom>
        </p:spPr>
        <p:txBody>
          <a:bodyPr anchor="b"/>
          <a:lstStyle>
            <a:lvl1pPr marL="0" marR="0" indent="0" algn="r" defTabSz="821531" rtl="0" eaLnBrk="1" latinLnBrk="0" hangingPunct="1">
              <a:lnSpc>
                <a:spcPct val="100000"/>
              </a:lnSpc>
              <a:spcBef>
                <a:spcPts val="0"/>
              </a:spcBef>
              <a:spcAft>
                <a:spcPts val="0"/>
              </a:spcAft>
              <a:buClrTx/>
              <a:buSzTx/>
              <a:buFontTx/>
              <a:buNone/>
              <a:tabLst/>
              <a:defRPr sz="1600" b="0" i="0" u="none" strike="noStrike" cap="all" spc="0" baseline="0">
                <a:ln>
                  <a:noFill/>
                </a:ln>
                <a:solidFill>
                  <a:srgbClr val="2B3346"/>
                </a:solidFill>
                <a:uFillTx/>
                <a:latin typeface="Montserrat Light" pitchFamily="2" charset="77"/>
                <a:ea typeface="Montserrat Light" pitchFamily="2" charset="77"/>
                <a:cs typeface="Montserrat Light" pitchFamily="2" charset="77"/>
                <a:sym typeface="Avenir Next Medium"/>
              </a:defRPr>
            </a:lvl1pPr>
            <a:lvl2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2pPr>
            <a:lvl3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3pPr>
            <a:lvl4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4pPr>
            <a:lvl5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Open Sans Light" panose="020B0306030504020204" pitchFamily="34" charset="0"/>
                <a:ea typeface="Open Sans Light" panose="020B0306030504020204" pitchFamily="34" charset="0"/>
                <a:cs typeface="Open Sans Light" panose="020B0306030504020204" pitchFamily="34" charset="0"/>
                <a:sym typeface="Avenir Next"/>
              </a:defRPr>
            </a:lvl5pPr>
            <a:lvl6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6pPr>
            <a:lvl7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7pPr>
            <a:lvl8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8pPr>
            <a:lvl9pPr marL="0" marR="0" indent="0" algn="l" defTabSz="821531" rtl="0" eaLnBrk="1" latinLnBrk="0" hangingPunct="1">
              <a:lnSpc>
                <a:spcPct val="100000"/>
              </a:lnSpc>
              <a:spcBef>
                <a:spcPts val="0"/>
              </a:spcBef>
              <a:spcAft>
                <a:spcPts val="0"/>
              </a:spcAft>
              <a:buClrTx/>
              <a:buSzTx/>
              <a:buFontTx/>
              <a:buNone/>
              <a:tabLst/>
              <a:defRPr sz="3400" b="0" i="0" u="none" strike="noStrike" cap="none" spc="0" baseline="0">
                <a:ln>
                  <a:noFill/>
                </a:ln>
                <a:solidFill>
                  <a:srgbClr val="2B3346"/>
                </a:solidFill>
                <a:uFillTx/>
                <a:latin typeface="+mn-lt"/>
                <a:ea typeface="+mn-ea"/>
                <a:cs typeface="+mn-cs"/>
                <a:sym typeface="Avenir Next"/>
              </a:defRPr>
            </a:lvl9pPr>
          </a:lstStyle>
          <a:p>
            <a:r>
              <a:rPr lang="en-US" sz="800" b="1" i="0">
                <a:solidFill>
                  <a:schemeClr val="tx1"/>
                </a:solidFill>
                <a:latin typeface="Montserrat" pitchFamily="2" charset="77"/>
              </a:rPr>
              <a:t>CLEARDATA</a:t>
            </a:r>
            <a:r>
              <a:rPr lang="en-US" sz="800">
                <a:solidFill>
                  <a:schemeClr val="tx1"/>
                </a:solidFill>
              </a:rPr>
              <a:t>   |   CONFIDENTIAL</a:t>
            </a:r>
          </a:p>
        </p:txBody>
      </p:sp>
      <p:sp>
        <p:nvSpPr>
          <p:cNvPr id="6" name="Slide Number">
            <a:extLst>
              <a:ext uri="{FF2B5EF4-FFF2-40B4-BE49-F238E27FC236}">
                <a16:creationId xmlns:a16="http://schemas.microsoft.com/office/drawing/2014/main" id="{E2A5F598-287F-408E-96F3-2DF1814472C2}"/>
              </a:ext>
            </a:extLst>
          </p:cNvPr>
          <p:cNvSpPr txBox="1">
            <a:spLocks/>
          </p:cNvSpPr>
          <p:nvPr/>
        </p:nvSpPr>
        <p:spPr>
          <a:xfrm>
            <a:off x="11425836" y="6520775"/>
            <a:ext cx="473856" cy="25377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1pPr>
            <a:lvl2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2pPr>
            <a:lvl3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3pPr>
            <a:lvl4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4pPr>
            <a:lvl5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5pPr>
            <a:lvl6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6pPr>
            <a:lvl7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7pPr>
            <a:lvl8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8pPr>
            <a:lvl9pPr marL="0" marR="0" indent="0" algn="ctr" defTabSz="821531"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2B3346"/>
                </a:solidFill>
                <a:effectLst/>
                <a:uFillTx/>
                <a:latin typeface="+mn-lt"/>
                <a:ea typeface="+mn-ea"/>
                <a:cs typeface="+mn-cs"/>
                <a:sym typeface="Avenir Next"/>
              </a:defRPr>
            </a:lvl9pPr>
          </a:lstStyle>
          <a:p>
            <a:pPr algn="r"/>
            <a:fld id="{86CB4B4D-7CA3-9044-876B-883B54F8677D}" type="slidenum">
              <a:rPr lang="en-US" sz="1000" b="1" i="0" smtClean="0">
                <a:solidFill>
                  <a:schemeClr val="accent1"/>
                </a:solidFill>
                <a:latin typeface="Montserrat" pitchFamily="2" charset="77"/>
              </a:rPr>
              <a:pPr algn="r"/>
              <a:t>‹#›</a:t>
            </a:fld>
            <a:endParaRPr lang="en-US" sz="1000" b="1" i="0">
              <a:solidFill>
                <a:schemeClr val="accent1"/>
              </a:solidFill>
              <a:latin typeface="Montserrat" pitchFamily="2" charset="77"/>
            </a:endParaRPr>
          </a:p>
        </p:txBody>
      </p:sp>
    </p:spTree>
    <p:extLst>
      <p:ext uri="{BB962C8B-B14F-4D97-AF65-F5344CB8AC3E}">
        <p14:creationId xmlns:p14="http://schemas.microsoft.com/office/powerpoint/2010/main" val="57430321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3" r:id="rId21"/>
    <p:sldLayoutId id="2147483904" r:id="rId22"/>
    <p:sldLayoutId id="2147483905" r:id="rId23"/>
    <p:sldLayoutId id="2147483906" r:id="rId24"/>
    <p:sldLayoutId id="2147483907" r:id="rId2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1.emf"/><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2.emf"/><Relationship Id="rId9" Type="http://schemas.openxmlformats.org/officeDocument/2006/relationships/image" Target="../media/image20.png"/><Relationship Id="rId1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emf"/><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4.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42.png"/><Relationship Id="rId5" Type="http://schemas.openxmlformats.org/officeDocument/2006/relationships/image" Target="../media/image38.emf"/><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6.xml"/><Relationship Id="rId1" Type="http://schemas.openxmlformats.org/officeDocument/2006/relationships/slideLayout" Target="../slideLayouts/slideLayout44.xml"/><Relationship Id="rId5" Type="http://schemas.openxmlformats.org/officeDocument/2006/relationships/image" Target="../media/image44.png"/><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image" Target="../media/image54.png"/><Relationship Id="rId21" Type="http://schemas.openxmlformats.org/officeDocument/2006/relationships/image" Target="../media/image72.sv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notesSlide" Target="../notesSlides/notesSlide24.xml"/><Relationship Id="rId16" Type="http://schemas.openxmlformats.org/officeDocument/2006/relationships/image" Target="../media/image67.svg"/><Relationship Id="rId20" Type="http://schemas.openxmlformats.org/officeDocument/2006/relationships/image" Target="../media/image71.png"/><Relationship Id="rId1" Type="http://schemas.openxmlformats.org/officeDocument/2006/relationships/slideLayout" Target="../slideLayouts/slideLayout27.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emf"/><Relationship Id="rId5" Type="http://schemas.openxmlformats.org/officeDocument/2006/relationships/image" Target="../media/image56.svg"/><Relationship Id="rId15" Type="http://schemas.openxmlformats.org/officeDocument/2006/relationships/image" Target="../media/image66.png"/><Relationship Id="rId23" Type="http://schemas.openxmlformats.org/officeDocument/2006/relationships/image" Target="../media/image74.svg"/><Relationship Id="rId10" Type="http://schemas.openxmlformats.org/officeDocument/2006/relationships/image" Target="../media/image61.png"/><Relationship Id="rId19" Type="http://schemas.openxmlformats.org/officeDocument/2006/relationships/image" Target="../media/image70.emf"/><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tiff"/><Relationship Id="rId22" Type="http://schemas.openxmlformats.org/officeDocument/2006/relationships/image" Target="../media/image7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3.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3.emf"/><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4D76E-E168-94F2-398D-17080EB09A8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D9CB85E-89F8-2840-6544-D05B809DCF49}"/>
              </a:ext>
            </a:extLst>
          </p:cNvPr>
          <p:cNvSpPr txBox="1"/>
          <p:nvPr/>
        </p:nvSpPr>
        <p:spPr>
          <a:xfrm>
            <a:off x="1241777" y="2149355"/>
            <a:ext cx="6561103" cy="192360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300" normalizeH="0" baseline="0" noProof="0">
                <a:ln>
                  <a:noFill/>
                </a:ln>
                <a:solidFill>
                  <a:srgbClr val="FDDA25"/>
                </a:solidFill>
                <a:effectLst/>
                <a:uLnTx/>
                <a:uFillTx/>
                <a:latin typeface="Oswald Medium" pitchFamily="2" charset="77"/>
                <a:ea typeface="+mn-ea"/>
                <a:cs typeface="Poppins ExtraBold" panose="00000900000000000000" pitchFamily="2" charset="0"/>
              </a:rPr>
              <a:t>AGENDA</a:t>
            </a:r>
          </a:p>
        </p:txBody>
      </p:sp>
      <p:sp>
        <p:nvSpPr>
          <p:cNvPr id="2" name="TextBox 1">
            <a:extLst>
              <a:ext uri="{FF2B5EF4-FFF2-40B4-BE49-F238E27FC236}">
                <a16:creationId xmlns:a16="http://schemas.microsoft.com/office/drawing/2014/main" id="{7186260F-ABE9-383B-E1D0-99243EE7B4EB}"/>
              </a:ext>
            </a:extLst>
          </p:cNvPr>
          <p:cNvSpPr txBox="1"/>
          <p:nvPr/>
        </p:nvSpPr>
        <p:spPr>
          <a:xfrm>
            <a:off x="1226817" y="4618921"/>
            <a:ext cx="7212645" cy="1200329"/>
          </a:xfrm>
          <a:prstGeom prst="rect">
            <a:avLst/>
          </a:prstGeom>
          <a:noFill/>
        </p:spPr>
        <p:txBody>
          <a:bodyPr wrap="square" rtlCol="0">
            <a:spAutoFit/>
          </a:bodyPr>
          <a:lstStyle/>
          <a:p>
            <a:pPr marL="342900" indent="-342900">
              <a:buAutoNum type="arabicPeriod"/>
            </a:pPr>
            <a:r>
              <a:rPr lang="en-US" sz="2400">
                <a:latin typeface="Lato" panose="020F0502020204030203" pitchFamily="34" charset="77"/>
              </a:rPr>
              <a:t>Healthcare’s Cloud Challenges</a:t>
            </a:r>
          </a:p>
          <a:p>
            <a:pPr marL="342900" indent="-342900">
              <a:buAutoNum type="arabicPeriod"/>
            </a:pPr>
            <a:r>
              <a:rPr lang="en-US" sz="2400" err="1">
                <a:latin typeface="Lato" panose="020F0502020204030203" pitchFamily="34" charset="77"/>
              </a:rPr>
              <a:t>ClearDATA’s</a:t>
            </a:r>
            <a:r>
              <a:rPr lang="en-US" sz="2400">
                <a:latin typeface="Lato" panose="020F0502020204030203" pitchFamily="34" charset="77"/>
              </a:rPr>
              <a:t> Cloud Solutions for Healthcare</a:t>
            </a:r>
          </a:p>
          <a:p>
            <a:pPr marL="342900" indent="-342900">
              <a:buAutoNum type="arabicPeriod"/>
            </a:pPr>
            <a:r>
              <a:rPr lang="en-US" sz="2400">
                <a:latin typeface="Lato" panose="020F0502020204030203" pitchFamily="34" charset="77"/>
              </a:rPr>
              <a:t>Discussion: [COMPANY]’s Cloud Challenges</a:t>
            </a:r>
          </a:p>
        </p:txBody>
      </p:sp>
    </p:spTree>
    <p:extLst>
      <p:ext uri="{BB962C8B-B14F-4D97-AF65-F5344CB8AC3E}">
        <p14:creationId xmlns:p14="http://schemas.microsoft.com/office/powerpoint/2010/main" val="236973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2AAC3-335E-69DD-6135-707475F6CF85}"/>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6D9CA89E-9B03-07C5-4BB3-2CD3A9476AB4}"/>
              </a:ext>
            </a:extLst>
          </p:cNvPr>
          <p:cNvSpPr txBox="1">
            <a:spLocks/>
          </p:cNvSpPr>
          <p:nvPr/>
        </p:nvSpPr>
        <p:spPr>
          <a:xfrm>
            <a:off x="0" y="541906"/>
            <a:ext cx="12192000" cy="1666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800" i="1">
                <a:solidFill>
                  <a:schemeClr val="accent1"/>
                </a:solidFill>
              </a:rPr>
              <a:t>Decentralized</a:t>
            </a:r>
            <a:r>
              <a:rPr lang="en-US"/>
              <a:t> Cloud Cyber Defense is</a:t>
            </a:r>
            <a:br>
              <a:rPr lang="en-US"/>
            </a:br>
            <a:r>
              <a:rPr lang="en-US" sz="4800" i="1">
                <a:solidFill>
                  <a:schemeClr val="accent1"/>
                </a:solidFill>
              </a:rPr>
              <a:t>LOSING</a:t>
            </a:r>
            <a:r>
              <a:rPr lang="en-US"/>
              <a:t> The Battle to Protect PHI</a:t>
            </a:r>
          </a:p>
        </p:txBody>
      </p:sp>
      <p:grpSp>
        <p:nvGrpSpPr>
          <p:cNvPr id="57" name="Group 56">
            <a:extLst>
              <a:ext uri="{FF2B5EF4-FFF2-40B4-BE49-F238E27FC236}">
                <a16:creationId xmlns:a16="http://schemas.microsoft.com/office/drawing/2014/main" id="{CCB6BC80-B759-0038-BF5E-3BAA76B2CA72}"/>
              </a:ext>
            </a:extLst>
          </p:cNvPr>
          <p:cNvGrpSpPr/>
          <p:nvPr/>
        </p:nvGrpSpPr>
        <p:grpSpPr>
          <a:xfrm>
            <a:off x="6173955" y="2329993"/>
            <a:ext cx="2507930" cy="3681043"/>
            <a:chOff x="6213284" y="2782277"/>
            <a:chExt cx="2507930" cy="3681043"/>
          </a:xfrm>
        </p:grpSpPr>
        <p:sp>
          <p:nvSpPr>
            <p:cNvPr id="14" name="Text Placeholder 2">
              <a:extLst>
                <a:ext uri="{FF2B5EF4-FFF2-40B4-BE49-F238E27FC236}">
                  <a16:creationId xmlns:a16="http://schemas.microsoft.com/office/drawing/2014/main" id="{E824DB92-42D8-2F27-CE44-2FC9D2EBA041}"/>
                </a:ext>
              </a:extLst>
            </p:cNvPr>
            <p:cNvSpPr txBox="1">
              <a:spLocks/>
            </p:cNvSpPr>
            <p:nvPr/>
          </p:nvSpPr>
          <p:spPr>
            <a:xfrm>
              <a:off x="6223330" y="2782277"/>
              <a:ext cx="2147005" cy="3674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FDDA26"/>
                  </a:solidFill>
                  <a:effectLst/>
                  <a:uLnTx/>
                  <a:uFillTx/>
                  <a:latin typeface="Montserrat bold"/>
                  <a:ea typeface="+mn-ea"/>
                  <a:cs typeface="+mn-cs"/>
                </a:rPr>
                <a:t>Managed </a:t>
              </a:r>
              <a:br>
                <a:rPr kumimoji="0" lang="en-US" sz="1600" b="1" i="0" u="none" strike="noStrike" kern="1200" cap="none" spc="0" normalizeH="0" baseline="0" noProof="0">
                  <a:ln>
                    <a:noFill/>
                  </a:ln>
                  <a:solidFill>
                    <a:srgbClr val="FDDA26"/>
                  </a:solidFill>
                  <a:effectLst/>
                  <a:uLnTx/>
                  <a:uFillTx/>
                  <a:latin typeface="Montserrat bold"/>
                  <a:ea typeface="+mn-ea"/>
                  <a:cs typeface="+mn-cs"/>
                </a:rPr>
              </a:br>
              <a:r>
                <a:rPr kumimoji="0" lang="en-US" sz="1600" b="1" i="0" u="none" strike="noStrike" kern="1200" cap="none" spc="0" normalizeH="0" baseline="0" noProof="0">
                  <a:ln>
                    <a:noFill/>
                  </a:ln>
                  <a:solidFill>
                    <a:srgbClr val="FDDA26"/>
                  </a:solidFill>
                  <a:effectLst/>
                  <a:uLnTx/>
                  <a:uFillTx/>
                  <a:latin typeface="Montserrat bold"/>
                  <a:ea typeface="+mn-ea"/>
                  <a:cs typeface="+mn-cs"/>
                </a:rPr>
                <a:t>Security </a:t>
              </a:r>
              <a:r>
                <a:rPr lang="en-US" sz="1600">
                  <a:solidFill>
                    <a:srgbClr val="FDDA26"/>
                  </a:solidFill>
                  <a:latin typeface="Montserrat bold"/>
                </a:rPr>
                <a:t>Services</a:t>
              </a:r>
              <a:endParaRPr kumimoji="0" lang="en-US" sz="1600" b="1" i="0" u="none" strike="noStrike" kern="1200" cap="none" spc="0" normalizeH="0" baseline="0" noProof="0">
                <a:ln>
                  <a:noFill/>
                </a:ln>
                <a:solidFill>
                  <a:srgbClr val="FDDA26"/>
                </a:solidFill>
                <a:effectLst/>
                <a:uLnTx/>
                <a:uFillTx/>
                <a:latin typeface="Montserrat bold"/>
                <a:ea typeface="+mn-ea"/>
                <a:cs typeface="+mn-cs"/>
              </a:endParaRPr>
            </a:p>
          </p:txBody>
        </p:sp>
        <p:sp>
          <p:nvSpPr>
            <p:cNvPr id="30" name="TextBox 29">
              <a:extLst>
                <a:ext uri="{FF2B5EF4-FFF2-40B4-BE49-F238E27FC236}">
                  <a16:creationId xmlns:a16="http://schemas.microsoft.com/office/drawing/2014/main" id="{9651222B-63BD-9963-18E2-17319E99921A}"/>
                </a:ext>
              </a:extLst>
            </p:cNvPr>
            <p:cNvSpPr txBox="1"/>
            <p:nvPr/>
          </p:nvSpPr>
          <p:spPr>
            <a:xfrm>
              <a:off x="6213284" y="4108829"/>
              <a:ext cx="2507930" cy="2354491"/>
            </a:xfrm>
            <a:prstGeom prst="rect">
              <a:avLst/>
            </a:prstGeom>
            <a:noFill/>
          </p:spPr>
          <p:txBody>
            <a:bodyPr wrap="square" rtlCol="0">
              <a:spAutoFit/>
            </a:bodyPr>
            <a:lstStyle/>
            <a:p>
              <a:r>
                <a:rPr lang="en-US" sz="1050" b="1" i="1"/>
                <a:t>Provides effective cloud security and compliance measures using advanced technologies shrinking the skills gap for security and compliance.</a:t>
              </a:r>
            </a:p>
            <a:p>
              <a:endParaRPr lang="en-US" sz="1050" b="1" i="1"/>
            </a:p>
            <a:p>
              <a:r>
                <a:rPr lang="en-US" sz="1050" b="1" i="1"/>
                <a:t>Identifies and mitigates security exposure, with expertise to keep pace with evolving threat landscape</a:t>
              </a:r>
            </a:p>
            <a:p>
              <a:endParaRPr lang="en-US" sz="1050" b="1" i="1"/>
            </a:p>
            <a:p>
              <a:r>
                <a:rPr lang="en-US" sz="1050" b="1" i="1"/>
                <a:t>Requires customer to orchestrate remediation efforts to eradicate exposure.</a:t>
              </a:r>
            </a:p>
            <a:p>
              <a:endParaRPr lang="en-US" sz="1050" b="1" i="1"/>
            </a:p>
            <a:p>
              <a:r>
                <a:rPr lang="en-US" sz="1050" b="1" i="1"/>
                <a:t>Customer responsible for cloud operations and strategic advancements.</a:t>
              </a:r>
            </a:p>
          </p:txBody>
        </p:sp>
        <p:pic>
          <p:nvPicPr>
            <p:cNvPr id="34" name="Picture 33">
              <a:extLst>
                <a:ext uri="{FF2B5EF4-FFF2-40B4-BE49-F238E27FC236}">
                  <a16:creationId xmlns:a16="http://schemas.microsoft.com/office/drawing/2014/main" id="{80599DE7-697B-3256-B1F4-F9290B288587}"/>
                </a:ext>
              </a:extLst>
            </p:cNvPr>
            <p:cNvPicPr>
              <a:picLocks noChangeAspect="1"/>
            </p:cNvPicPr>
            <p:nvPr/>
          </p:nvPicPr>
          <p:blipFill>
            <a:blip r:embed="rId3">
              <a:duotone>
                <a:schemeClr val="accent1">
                  <a:shade val="45000"/>
                  <a:satMod val="135000"/>
                </a:schemeClr>
                <a:prstClr val="white"/>
              </a:duotone>
              <a:lum bright="13000"/>
            </a:blip>
            <a:stretch>
              <a:fillRect/>
            </a:stretch>
          </p:blipFill>
          <p:spPr>
            <a:xfrm>
              <a:off x="6827220" y="3362632"/>
              <a:ext cx="934196" cy="632952"/>
            </a:xfrm>
            <a:prstGeom prst="rect">
              <a:avLst/>
            </a:prstGeom>
            <a:noFill/>
            <a:ln>
              <a:noFill/>
            </a:ln>
          </p:spPr>
        </p:pic>
      </p:grpSp>
      <p:grpSp>
        <p:nvGrpSpPr>
          <p:cNvPr id="56" name="Group 55">
            <a:extLst>
              <a:ext uri="{FF2B5EF4-FFF2-40B4-BE49-F238E27FC236}">
                <a16:creationId xmlns:a16="http://schemas.microsoft.com/office/drawing/2014/main" id="{F56237A6-72F3-6A9A-B021-B9FC16D38A42}"/>
              </a:ext>
            </a:extLst>
          </p:cNvPr>
          <p:cNvGrpSpPr/>
          <p:nvPr/>
        </p:nvGrpSpPr>
        <p:grpSpPr>
          <a:xfrm>
            <a:off x="8764973" y="2334908"/>
            <a:ext cx="2620782" cy="2711547"/>
            <a:chOff x="8646986" y="2787192"/>
            <a:chExt cx="2620782" cy="2711547"/>
          </a:xfrm>
        </p:grpSpPr>
        <p:sp>
          <p:nvSpPr>
            <p:cNvPr id="15" name="Text Placeholder 2">
              <a:extLst>
                <a:ext uri="{FF2B5EF4-FFF2-40B4-BE49-F238E27FC236}">
                  <a16:creationId xmlns:a16="http://schemas.microsoft.com/office/drawing/2014/main" id="{EE8CF900-1B4D-224D-8B4D-D72B38C3A179}"/>
                </a:ext>
              </a:extLst>
            </p:cNvPr>
            <p:cNvSpPr txBox="1">
              <a:spLocks/>
            </p:cNvSpPr>
            <p:nvPr/>
          </p:nvSpPr>
          <p:spPr>
            <a:xfrm>
              <a:off x="8646986" y="2787192"/>
              <a:ext cx="2147005" cy="3674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FDDA26"/>
                  </a:solidFill>
                  <a:effectLst/>
                  <a:uLnTx/>
                  <a:uFillTx/>
                  <a:latin typeface="Montserrat bold"/>
                  <a:ea typeface="+mn-ea"/>
                  <a:cs typeface="+mn-cs"/>
                </a:rPr>
                <a:t>Managed </a:t>
              </a:r>
              <a:br>
                <a:rPr kumimoji="0" lang="en-US" sz="1600" b="1" i="0" u="none" strike="noStrike" kern="1200" cap="none" spc="0" normalizeH="0" baseline="0" noProof="0">
                  <a:ln>
                    <a:noFill/>
                  </a:ln>
                  <a:solidFill>
                    <a:srgbClr val="FDDA26"/>
                  </a:solidFill>
                  <a:effectLst/>
                  <a:uLnTx/>
                  <a:uFillTx/>
                  <a:latin typeface="Montserrat bold"/>
                  <a:ea typeface="+mn-ea"/>
                  <a:cs typeface="+mn-cs"/>
                </a:rPr>
              </a:br>
              <a:r>
                <a:rPr kumimoji="0" lang="en-US" sz="1600" b="1" i="0" u="none" strike="noStrike" kern="1200" cap="none" spc="0" normalizeH="0" baseline="0" noProof="0">
                  <a:ln>
                    <a:noFill/>
                  </a:ln>
                  <a:solidFill>
                    <a:srgbClr val="FDDA26"/>
                  </a:solidFill>
                  <a:effectLst/>
                  <a:uLnTx/>
                  <a:uFillTx/>
                  <a:latin typeface="Montserrat bold"/>
                  <a:ea typeface="+mn-ea"/>
                  <a:cs typeface="+mn-cs"/>
                </a:rPr>
                <a:t>Cloud Services</a:t>
              </a:r>
            </a:p>
          </p:txBody>
        </p:sp>
        <p:sp>
          <p:nvSpPr>
            <p:cNvPr id="33" name="TextBox 32">
              <a:extLst>
                <a:ext uri="{FF2B5EF4-FFF2-40B4-BE49-F238E27FC236}">
                  <a16:creationId xmlns:a16="http://schemas.microsoft.com/office/drawing/2014/main" id="{30126EF3-A9B9-E85A-314B-C8CC8B92BB63}"/>
                </a:ext>
              </a:extLst>
            </p:cNvPr>
            <p:cNvSpPr txBox="1"/>
            <p:nvPr/>
          </p:nvSpPr>
          <p:spPr>
            <a:xfrm>
              <a:off x="8666439" y="4113744"/>
              <a:ext cx="2601329" cy="1384995"/>
            </a:xfrm>
            <a:prstGeom prst="rect">
              <a:avLst/>
            </a:prstGeom>
            <a:noFill/>
          </p:spPr>
          <p:txBody>
            <a:bodyPr wrap="square" rtlCol="0">
              <a:spAutoFit/>
            </a:bodyPr>
            <a:lstStyle/>
            <a:p>
              <a:r>
                <a:rPr lang="en-US" sz="1050" b="1" i="1"/>
                <a:t>Lacks expertise, technology and services  to address cloud security and compliance</a:t>
              </a:r>
            </a:p>
            <a:p>
              <a:endParaRPr lang="en-US" sz="1050" b="1" i="1"/>
            </a:p>
            <a:p>
              <a:r>
                <a:rPr lang="en-US" sz="1050" b="1" i="1"/>
                <a:t>Services to operate the cloud, reducing exposure from aging infrastructure</a:t>
              </a:r>
            </a:p>
            <a:p>
              <a:endParaRPr lang="en-US" sz="1050" b="1" i="1"/>
            </a:p>
            <a:p>
              <a:r>
                <a:rPr lang="en-US" sz="1050" b="1" i="1"/>
                <a:t>Closes the skills gap for cloud strategy and modernization</a:t>
              </a:r>
            </a:p>
          </p:txBody>
        </p:sp>
        <p:pic>
          <p:nvPicPr>
            <p:cNvPr id="37" name="Picture 36">
              <a:extLst>
                <a:ext uri="{FF2B5EF4-FFF2-40B4-BE49-F238E27FC236}">
                  <a16:creationId xmlns:a16="http://schemas.microsoft.com/office/drawing/2014/main" id="{25531FF4-D614-95FD-0984-F1C81ABD8DDA}"/>
                </a:ext>
              </a:extLst>
            </p:cNvPr>
            <p:cNvPicPr>
              <a:picLocks noChangeAspect="1"/>
            </p:cNvPicPr>
            <p:nvPr/>
          </p:nvPicPr>
          <p:blipFill>
            <a:blip r:embed="rId4">
              <a:duotone>
                <a:schemeClr val="accent1">
                  <a:shade val="45000"/>
                  <a:satMod val="135000"/>
                </a:schemeClr>
                <a:prstClr val="white"/>
              </a:duotone>
              <a:lum bright="13000"/>
            </a:blip>
            <a:stretch>
              <a:fillRect/>
            </a:stretch>
          </p:blipFill>
          <p:spPr>
            <a:xfrm>
              <a:off x="9392672" y="3332976"/>
              <a:ext cx="661463" cy="661463"/>
            </a:xfrm>
            <a:prstGeom prst="rect">
              <a:avLst/>
            </a:prstGeom>
          </p:spPr>
        </p:pic>
      </p:grpSp>
      <p:grpSp>
        <p:nvGrpSpPr>
          <p:cNvPr id="58" name="Group 57">
            <a:extLst>
              <a:ext uri="{FF2B5EF4-FFF2-40B4-BE49-F238E27FC236}">
                <a16:creationId xmlns:a16="http://schemas.microsoft.com/office/drawing/2014/main" id="{514DE618-3DB4-6B6E-AB56-690AB963E835}"/>
              </a:ext>
            </a:extLst>
          </p:cNvPr>
          <p:cNvGrpSpPr/>
          <p:nvPr/>
        </p:nvGrpSpPr>
        <p:grpSpPr>
          <a:xfrm>
            <a:off x="3553658" y="2334909"/>
            <a:ext cx="2355528" cy="3375395"/>
            <a:chOff x="3239025" y="2718367"/>
            <a:chExt cx="2355528" cy="3375395"/>
          </a:xfrm>
        </p:grpSpPr>
        <p:sp>
          <p:nvSpPr>
            <p:cNvPr id="12" name="Text Placeholder 2">
              <a:extLst>
                <a:ext uri="{FF2B5EF4-FFF2-40B4-BE49-F238E27FC236}">
                  <a16:creationId xmlns:a16="http://schemas.microsoft.com/office/drawing/2014/main" id="{C49242AB-699A-1DEB-37FF-C6E48E309458}"/>
                </a:ext>
              </a:extLst>
            </p:cNvPr>
            <p:cNvSpPr txBox="1">
              <a:spLocks/>
            </p:cNvSpPr>
            <p:nvPr/>
          </p:nvSpPr>
          <p:spPr>
            <a:xfrm>
              <a:off x="3298235" y="2718367"/>
              <a:ext cx="2147005" cy="3674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effectLst/>
                  <a:uLnTx/>
                  <a:uFillTx/>
                  <a:latin typeface="Montserrat bold"/>
                  <a:ea typeface="+mn-ea"/>
                  <a:cs typeface="+mn-cs"/>
                </a:rPr>
                <a:t>Internal</a:t>
              </a:r>
              <a:br>
                <a:rPr kumimoji="0" lang="en-US" sz="1600" b="1" i="0" u="none" strike="noStrike" kern="1200" cap="none" spc="0" normalizeH="0" baseline="0" noProof="0">
                  <a:ln>
                    <a:noFill/>
                  </a:ln>
                  <a:solidFill>
                    <a:srgbClr val="FDDA26"/>
                  </a:solidFill>
                  <a:effectLst/>
                  <a:uLnTx/>
                  <a:uFillTx/>
                  <a:latin typeface="Montserrat bold"/>
                  <a:ea typeface="+mn-ea"/>
                  <a:cs typeface="+mn-cs"/>
                </a:rPr>
              </a:br>
              <a:r>
                <a:rPr kumimoji="0" lang="en-US" sz="1600" b="1" i="0" u="none" strike="noStrike" kern="1200" cap="none" spc="0" normalizeH="0" baseline="0" noProof="0">
                  <a:ln>
                    <a:noFill/>
                  </a:ln>
                  <a:solidFill>
                    <a:srgbClr val="FDDA26"/>
                  </a:solidFill>
                  <a:effectLst/>
                  <a:uLnTx/>
                  <a:uFillTx/>
                  <a:latin typeface="Montserrat bold"/>
                  <a:ea typeface="+mn-ea"/>
                  <a:cs typeface="+mn-cs"/>
                </a:rPr>
                <a:t>Teams</a:t>
              </a:r>
            </a:p>
          </p:txBody>
        </p:sp>
        <p:sp>
          <p:nvSpPr>
            <p:cNvPr id="19" name="TextBox 18">
              <a:extLst>
                <a:ext uri="{FF2B5EF4-FFF2-40B4-BE49-F238E27FC236}">
                  <a16:creationId xmlns:a16="http://schemas.microsoft.com/office/drawing/2014/main" id="{A020D70B-1D69-3D6A-9FF4-4CE7ADF1370C}"/>
                </a:ext>
              </a:extLst>
            </p:cNvPr>
            <p:cNvSpPr txBox="1"/>
            <p:nvPr/>
          </p:nvSpPr>
          <p:spPr>
            <a:xfrm>
              <a:off x="3239025" y="3877771"/>
              <a:ext cx="2355528" cy="2215991"/>
            </a:xfrm>
            <a:prstGeom prst="rect">
              <a:avLst/>
            </a:prstGeom>
            <a:noFill/>
          </p:spPr>
          <p:txBody>
            <a:bodyPr wrap="square" rtlCol="0">
              <a:spAutoFit/>
            </a:bodyPr>
            <a:lstStyle/>
            <a:p>
              <a:pPr algn="ctr"/>
              <a:endParaRPr lang="en-US" sz="1200" b="1" i="1"/>
            </a:p>
            <a:p>
              <a:r>
                <a:rPr lang="en-US" sz="1050" b="1" i="1"/>
                <a:t>Limited effectiveness for  address cloud threats, and security and compliance measures</a:t>
              </a:r>
            </a:p>
            <a:p>
              <a:endParaRPr lang="en-US" sz="1050" b="1" i="1"/>
            </a:p>
            <a:p>
              <a:r>
                <a:rPr lang="en-US" sz="1050" b="1" i="1"/>
                <a:t>Technology exacerbates the skills gap, reducing execution capacity</a:t>
              </a:r>
            </a:p>
            <a:p>
              <a:endParaRPr lang="en-US" sz="1050" b="1" i="1"/>
            </a:p>
            <a:p>
              <a:r>
                <a:rPr lang="en-US" sz="1050" b="1" i="1"/>
                <a:t>Cloud operations isn’t strategic &amp; de-prioritization increases exposure</a:t>
              </a:r>
            </a:p>
            <a:p>
              <a:endParaRPr lang="en-US" sz="1050" b="1" i="1"/>
            </a:p>
            <a:p>
              <a:r>
                <a:rPr lang="en-US" sz="1050" b="1" i="1"/>
                <a:t>Highly skilled teams are expensive and present a high attrition risk.  </a:t>
              </a:r>
            </a:p>
          </p:txBody>
        </p:sp>
        <p:pic>
          <p:nvPicPr>
            <p:cNvPr id="38" name="Picture 106">
              <a:extLst>
                <a:ext uri="{FF2B5EF4-FFF2-40B4-BE49-F238E27FC236}">
                  <a16:creationId xmlns:a16="http://schemas.microsoft.com/office/drawing/2014/main" id="{FCBE8085-4627-386C-A121-475E0BEE567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054225" y="3303638"/>
              <a:ext cx="623120" cy="623120"/>
            </a:xfrm>
            <a:prstGeom prst="rect">
              <a:avLst/>
            </a:prstGeom>
          </p:spPr>
        </p:pic>
      </p:grpSp>
      <p:grpSp>
        <p:nvGrpSpPr>
          <p:cNvPr id="63" name="Group 62">
            <a:extLst>
              <a:ext uri="{FF2B5EF4-FFF2-40B4-BE49-F238E27FC236}">
                <a16:creationId xmlns:a16="http://schemas.microsoft.com/office/drawing/2014/main" id="{7FF39F30-6150-F2AE-C416-D38DAF50107D}"/>
              </a:ext>
            </a:extLst>
          </p:cNvPr>
          <p:cNvGrpSpPr/>
          <p:nvPr/>
        </p:nvGrpSpPr>
        <p:grpSpPr>
          <a:xfrm>
            <a:off x="458447" y="3044362"/>
            <a:ext cx="3122237" cy="3219274"/>
            <a:chOff x="1501514" y="3668114"/>
            <a:chExt cx="2393538" cy="2467929"/>
          </a:xfrm>
        </p:grpSpPr>
        <p:grpSp>
          <p:nvGrpSpPr>
            <p:cNvPr id="45" name="Group 44">
              <a:extLst>
                <a:ext uri="{FF2B5EF4-FFF2-40B4-BE49-F238E27FC236}">
                  <a16:creationId xmlns:a16="http://schemas.microsoft.com/office/drawing/2014/main" id="{6E87F10D-F451-A1DE-3208-92A7DEA2EE24}"/>
                </a:ext>
              </a:extLst>
            </p:cNvPr>
            <p:cNvGrpSpPr/>
            <p:nvPr/>
          </p:nvGrpSpPr>
          <p:grpSpPr>
            <a:xfrm rot="2717715">
              <a:off x="2293750" y="3751091"/>
              <a:ext cx="1251364" cy="1232964"/>
              <a:chOff x="383459" y="3099603"/>
              <a:chExt cx="1818968" cy="1818968"/>
            </a:xfrm>
          </p:grpSpPr>
          <p:sp>
            <p:nvSpPr>
              <p:cNvPr id="5" name="Text Placeholder 2">
                <a:extLst>
                  <a:ext uri="{FF2B5EF4-FFF2-40B4-BE49-F238E27FC236}">
                    <a16:creationId xmlns:a16="http://schemas.microsoft.com/office/drawing/2014/main" id="{B824BFCC-73F6-1327-7791-4D107E7C7615}"/>
                  </a:ext>
                </a:extLst>
              </p:cNvPr>
              <p:cNvSpPr txBox="1">
                <a:spLocks/>
              </p:cNvSpPr>
              <p:nvPr/>
            </p:nvSpPr>
            <p:spPr>
              <a:xfrm rot="18890385">
                <a:off x="554707" y="3760365"/>
                <a:ext cx="1476508" cy="3511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srgbClr val="FDDA26"/>
                    </a:solidFill>
                    <a:effectLst/>
                    <a:uLnTx/>
                    <a:uFillTx/>
                    <a:latin typeface="Montserrat bold"/>
                    <a:ea typeface="+mn-ea"/>
                    <a:cs typeface="+mn-cs"/>
                  </a:rPr>
                  <a:t>Expanding </a:t>
                </a:r>
                <a:br>
                  <a:rPr kumimoji="0" lang="en-US" sz="800" b="1" i="0" u="none" strike="noStrike" kern="1200" cap="none" spc="0" normalizeH="0" baseline="0" noProof="0">
                    <a:ln>
                      <a:noFill/>
                    </a:ln>
                    <a:solidFill>
                      <a:srgbClr val="FDDA26"/>
                    </a:solidFill>
                    <a:effectLst/>
                    <a:uLnTx/>
                    <a:uFillTx/>
                    <a:latin typeface="Montserrat bold"/>
                    <a:ea typeface="+mn-ea"/>
                    <a:cs typeface="+mn-cs"/>
                  </a:rPr>
                </a:br>
                <a:r>
                  <a:rPr kumimoji="0" lang="en-US" sz="800" b="1" i="0" u="none" strike="noStrike" kern="1200" cap="none" spc="0" normalizeH="0" baseline="0" noProof="0">
                    <a:ln>
                      <a:noFill/>
                    </a:ln>
                    <a:solidFill>
                      <a:srgbClr val="FDDA26"/>
                    </a:solidFill>
                    <a:effectLst/>
                    <a:uLnTx/>
                    <a:uFillTx/>
                    <a:latin typeface="Montserrat bold"/>
                    <a:ea typeface="+mn-ea"/>
                    <a:cs typeface="+mn-cs"/>
                  </a:rPr>
                  <a:t>Attack Surface</a:t>
                </a:r>
                <a:br>
                  <a:rPr kumimoji="0" lang="en-US" sz="800" b="1" i="0" u="none" strike="noStrike" kern="1200" cap="none" spc="0" normalizeH="0" baseline="0" noProof="0">
                    <a:ln>
                      <a:noFill/>
                    </a:ln>
                    <a:solidFill>
                      <a:srgbClr val="FDDA26"/>
                    </a:solidFill>
                    <a:effectLst/>
                    <a:uLnTx/>
                    <a:uFillTx/>
                    <a:latin typeface="Montserrat bold"/>
                    <a:ea typeface="+mn-ea"/>
                    <a:cs typeface="+mn-cs"/>
                  </a:rPr>
                </a:br>
                <a:endParaRPr kumimoji="0" lang="en-US" sz="800" b="1" i="0" u="none" strike="noStrike" kern="1200" cap="none" spc="0" normalizeH="0" baseline="0" noProof="0">
                  <a:ln>
                    <a:noFill/>
                  </a:ln>
                  <a:solidFill>
                    <a:srgbClr val="FDDA26"/>
                  </a:solidFill>
                  <a:effectLst/>
                  <a:uLnTx/>
                  <a:uFillTx/>
                  <a:latin typeface="Montserrat bold"/>
                  <a:ea typeface="+mn-ea"/>
                  <a:cs typeface="+mn-cs"/>
                </a:endParaRPr>
              </a:p>
            </p:txBody>
          </p:sp>
          <p:pic>
            <p:nvPicPr>
              <p:cNvPr id="40" name="Graphic 39" descr="Puzzle outline">
                <a:extLst>
                  <a:ext uri="{FF2B5EF4-FFF2-40B4-BE49-F238E27FC236}">
                    <a16:creationId xmlns:a16="http://schemas.microsoft.com/office/drawing/2014/main" id="{7D80D3AD-FA7D-57E6-7EE0-059D326D98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459" y="3099603"/>
                <a:ext cx="1818968" cy="1818968"/>
              </a:xfrm>
              <a:prstGeom prst="rect">
                <a:avLst/>
              </a:prstGeom>
            </p:spPr>
          </p:pic>
        </p:grpSp>
        <p:grpSp>
          <p:nvGrpSpPr>
            <p:cNvPr id="46" name="Group 45">
              <a:extLst>
                <a:ext uri="{FF2B5EF4-FFF2-40B4-BE49-F238E27FC236}">
                  <a16:creationId xmlns:a16="http://schemas.microsoft.com/office/drawing/2014/main" id="{256E8545-52BA-9650-CEA6-7E1304BFD629}"/>
                </a:ext>
              </a:extLst>
            </p:cNvPr>
            <p:cNvGrpSpPr/>
            <p:nvPr/>
          </p:nvGrpSpPr>
          <p:grpSpPr>
            <a:xfrm rot="2686557">
              <a:off x="1501514" y="3668114"/>
              <a:ext cx="1325582" cy="1306406"/>
              <a:chOff x="530942" y="4495781"/>
              <a:chExt cx="1815736" cy="1789470"/>
            </a:xfrm>
          </p:grpSpPr>
          <p:sp>
            <p:nvSpPr>
              <p:cNvPr id="4" name="Text Placeholder 2">
                <a:extLst>
                  <a:ext uri="{FF2B5EF4-FFF2-40B4-BE49-F238E27FC236}">
                    <a16:creationId xmlns:a16="http://schemas.microsoft.com/office/drawing/2014/main" id="{D67A2698-1726-D301-82C7-AA8E963125DB}"/>
                  </a:ext>
                </a:extLst>
              </p:cNvPr>
              <p:cNvSpPr txBox="1">
                <a:spLocks/>
              </p:cNvSpPr>
              <p:nvPr/>
            </p:nvSpPr>
            <p:spPr>
              <a:xfrm rot="18913443">
                <a:off x="693820" y="5015176"/>
                <a:ext cx="1652858" cy="8569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40000"/>
                  </a:lnSpc>
                  <a:spcBef>
                    <a:spcPts val="1000"/>
                  </a:spcBef>
                  <a:spcAft>
                    <a:spcPts val="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tx1"/>
                    </a:solidFill>
                    <a:effectLst/>
                    <a:uLnTx/>
                    <a:uFillTx/>
                    <a:latin typeface="Montserrat bold"/>
                    <a:ea typeface="+mn-ea"/>
                    <a:cs typeface="+mn-cs"/>
                  </a:rPr>
                  <a:t>Data Security</a:t>
                </a:r>
              </a:p>
              <a:p>
                <a:pPr marL="0" marR="0" lvl="0" indent="0" algn="ctr" defTabSz="914400" rtl="0" eaLnBrk="1" fontAlgn="auto" latinLnBrk="0" hangingPunct="1">
                  <a:lnSpc>
                    <a:spcPct val="40000"/>
                  </a:lnSpc>
                  <a:spcBef>
                    <a:spcPts val="1000"/>
                  </a:spcBef>
                  <a:spcAft>
                    <a:spcPts val="0"/>
                  </a:spcAft>
                  <a:buClrTx/>
                  <a:buSzTx/>
                  <a:buFont typeface="Arial" panose="020B0604020202020204" pitchFamily="34" charset="0"/>
                  <a:buNone/>
                  <a:tabLst/>
                  <a:defRPr/>
                </a:pPr>
                <a:endParaRPr kumimoji="0" lang="en-US" sz="900" b="1" i="0" u="none" strike="noStrike" kern="1200" cap="none" spc="0" normalizeH="0" baseline="0" noProof="0">
                  <a:ln>
                    <a:noFill/>
                  </a:ln>
                  <a:solidFill>
                    <a:schemeClr val="tx1"/>
                  </a:solidFill>
                  <a:effectLst/>
                  <a:uLnTx/>
                  <a:uFillTx/>
                  <a:latin typeface="Montserrat bold"/>
                  <a:ea typeface="+mn-ea"/>
                  <a:cs typeface="+mn-cs"/>
                </a:endParaRPr>
              </a:p>
              <a:p>
                <a:pPr marL="0" marR="0" lvl="0" indent="0" algn="ctr" defTabSz="914400" rtl="0" eaLnBrk="1" fontAlgn="auto" latinLnBrk="0" hangingPunct="1">
                  <a:lnSpc>
                    <a:spcPct val="40000"/>
                  </a:lnSpc>
                  <a:spcBef>
                    <a:spcPts val="1000"/>
                  </a:spcBef>
                  <a:spcAft>
                    <a:spcPts val="0"/>
                  </a:spcAft>
                  <a:buClrTx/>
                  <a:buSzTx/>
                  <a:buFont typeface="Arial" panose="020B0604020202020204" pitchFamily="34" charset="0"/>
                  <a:buNone/>
                  <a:tabLst/>
                  <a:defRPr/>
                </a:pPr>
                <a:endParaRPr kumimoji="0" lang="en-US" sz="900" b="1" i="0" u="none" strike="noStrike" kern="1200" cap="none" spc="0" normalizeH="0" baseline="0" noProof="0">
                  <a:ln>
                    <a:noFill/>
                  </a:ln>
                  <a:solidFill>
                    <a:schemeClr val="tx1"/>
                  </a:solidFill>
                  <a:effectLst/>
                  <a:uLnTx/>
                  <a:uFillTx/>
                  <a:latin typeface="Montserrat bold"/>
                  <a:ea typeface="+mn-ea"/>
                  <a:cs typeface="+mn-cs"/>
                </a:endParaRPr>
              </a:p>
              <a:p>
                <a:pPr marL="0" marR="0" lvl="0" indent="0" algn="ctr" defTabSz="914400" rtl="0" eaLnBrk="1" fontAlgn="auto" latinLnBrk="0" hangingPunct="1">
                  <a:lnSpc>
                    <a:spcPct val="40000"/>
                  </a:lnSpc>
                  <a:spcBef>
                    <a:spcPts val="1000"/>
                  </a:spcBef>
                  <a:spcAft>
                    <a:spcPts val="0"/>
                  </a:spcAft>
                  <a:buClrTx/>
                  <a:buSzTx/>
                  <a:buFont typeface="Arial" panose="020B0604020202020204" pitchFamily="34" charset="0"/>
                  <a:buNone/>
                  <a:tabLst/>
                  <a:defRPr/>
                </a:pPr>
                <a:br>
                  <a:rPr kumimoji="0" lang="en-US" sz="900" b="1" i="0" u="none" strike="noStrike" kern="1200" cap="none" spc="0" normalizeH="0" baseline="0" noProof="0">
                    <a:ln>
                      <a:noFill/>
                    </a:ln>
                    <a:solidFill>
                      <a:schemeClr val="tx1"/>
                    </a:solidFill>
                    <a:effectLst/>
                    <a:uLnTx/>
                    <a:uFillTx/>
                    <a:latin typeface="Montserrat bold"/>
                    <a:ea typeface="+mn-ea"/>
                    <a:cs typeface="+mn-cs"/>
                  </a:rPr>
                </a:br>
                <a:r>
                  <a:rPr kumimoji="0" lang="en-US" sz="900" b="1" i="0" u="none" strike="noStrike" kern="1200" cap="none" spc="0" normalizeH="0" baseline="0" noProof="0">
                    <a:ln>
                      <a:noFill/>
                    </a:ln>
                    <a:solidFill>
                      <a:schemeClr val="tx1"/>
                    </a:solidFill>
                    <a:effectLst/>
                    <a:uLnTx/>
                    <a:uFillTx/>
                    <a:latin typeface="Montserrat bold"/>
                    <a:ea typeface="+mn-ea"/>
                    <a:cs typeface="+mn-cs"/>
                  </a:rPr>
                  <a:t>Visibility</a:t>
                </a:r>
              </a:p>
            </p:txBody>
          </p:sp>
          <p:pic>
            <p:nvPicPr>
              <p:cNvPr id="42" name="Graphic 41" descr="Puzzle outline">
                <a:extLst>
                  <a:ext uri="{FF2B5EF4-FFF2-40B4-BE49-F238E27FC236}">
                    <a16:creationId xmlns:a16="http://schemas.microsoft.com/office/drawing/2014/main" id="{5CAF1A2A-AAC7-1C5B-BA71-4832DCB3D6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530942" y="4495781"/>
                <a:ext cx="1789470" cy="1789470"/>
              </a:xfrm>
              <a:prstGeom prst="rect">
                <a:avLst/>
              </a:prstGeom>
            </p:spPr>
          </p:pic>
        </p:grpSp>
        <p:grpSp>
          <p:nvGrpSpPr>
            <p:cNvPr id="54" name="Group 53">
              <a:extLst>
                <a:ext uri="{FF2B5EF4-FFF2-40B4-BE49-F238E27FC236}">
                  <a16:creationId xmlns:a16="http://schemas.microsoft.com/office/drawing/2014/main" id="{F2E81E54-8E17-7C1D-0239-9A48616627BB}"/>
                </a:ext>
              </a:extLst>
            </p:cNvPr>
            <p:cNvGrpSpPr/>
            <p:nvPr/>
          </p:nvGrpSpPr>
          <p:grpSpPr>
            <a:xfrm rot="18954002">
              <a:off x="2085046" y="4927894"/>
              <a:ext cx="1208149" cy="1208149"/>
              <a:chOff x="2510638" y="4892888"/>
              <a:chExt cx="1423653" cy="1423653"/>
            </a:xfrm>
          </p:grpSpPr>
          <p:pic>
            <p:nvPicPr>
              <p:cNvPr id="52" name="Graphic 51" descr="Puzzle outline">
                <a:extLst>
                  <a:ext uri="{FF2B5EF4-FFF2-40B4-BE49-F238E27FC236}">
                    <a16:creationId xmlns:a16="http://schemas.microsoft.com/office/drawing/2014/main" id="{D3700F72-EA23-0898-5BDC-265D935E99E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a:off x="2510638" y="4892888"/>
                <a:ext cx="1423653" cy="1423653"/>
              </a:xfrm>
              <a:prstGeom prst="rect">
                <a:avLst/>
              </a:prstGeom>
            </p:spPr>
          </p:pic>
          <p:sp>
            <p:nvSpPr>
              <p:cNvPr id="53" name="Text Placeholder 2">
                <a:extLst>
                  <a:ext uri="{FF2B5EF4-FFF2-40B4-BE49-F238E27FC236}">
                    <a16:creationId xmlns:a16="http://schemas.microsoft.com/office/drawing/2014/main" id="{0F805960-D821-259E-4678-38664054320F}"/>
                  </a:ext>
                </a:extLst>
              </p:cNvPr>
              <p:cNvSpPr txBox="1">
                <a:spLocks/>
              </p:cNvSpPr>
              <p:nvPr/>
            </p:nvSpPr>
            <p:spPr>
              <a:xfrm rot="2598013">
                <a:off x="2686792" y="5493985"/>
                <a:ext cx="1039357" cy="2293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00" b="1">
                    <a:solidFill>
                      <a:schemeClr val="accent6">
                        <a:lumMod val="50000"/>
                        <a:lumOff val="50000"/>
                      </a:schemeClr>
                    </a:solidFill>
                    <a:latin typeface="+mj-lt"/>
                  </a:rPr>
                  <a:t>Skills Gap</a:t>
                </a:r>
              </a:p>
            </p:txBody>
          </p:sp>
        </p:grpSp>
        <p:grpSp>
          <p:nvGrpSpPr>
            <p:cNvPr id="60" name="Group 59">
              <a:extLst>
                <a:ext uri="{FF2B5EF4-FFF2-40B4-BE49-F238E27FC236}">
                  <a16:creationId xmlns:a16="http://schemas.microsoft.com/office/drawing/2014/main" id="{A497618F-707A-DD5E-381F-1267376C5B90}"/>
                </a:ext>
              </a:extLst>
            </p:cNvPr>
            <p:cNvGrpSpPr/>
            <p:nvPr/>
          </p:nvGrpSpPr>
          <p:grpSpPr>
            <a:xfrm rot="2686557">
              <a:off x="2883971" y="4573979"/>
              <a:ext cx="1011081" cy="1009520"/>
              <a:chOff x="530942" y="4495781"/>
              <a:chExt cx="1792238" cy="1789470"/>
            </a:xfrm>
          </p:grpSpPr>
          <p:sp>
            <p:nvSpPr>
              <p:cNvPr id="61" name="Text Placeholder 2">
                <a:extLst>
                  <a:ext uri="{FF2B5EF4-FFF2-40B4-BE49-F238E27FC236}">
                    <a16:creationId xmlns:a16="http://schemas.microsoft.com/office/drawing/2014/main" id="{38162FC3-6373-E4E5-6C02-E8C526EA2717}"/>
                  </a:ext>
                </a:extLst>
              </p:cNvPr>
              <p:cNvSpPr txBox="1">
                <a:spLocks/>
              </p:cNvSpPr>
              <p:nvPr/>
            </p:nvSpPr>
            <p:spPr>
              <a:xfrm rot="18913443">
                <a:off x="670321" y="4959925"/>
                <a:ext cx="1652859" cy="8818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40000"/>
                  </a:lnSpc>
                  <a:spcBef>
                    <a:spcPts val="1000"/>
                  </a:spcBef>
                  <a:spcAft>
                    <a:spcPts val="0"/>
                  </a:spcAft>
                  <a:buClrTx/>
                  <a:buSzTx/>
                  <a:buFont typeface="Arial" panose="020B0604020202020204" pitchFamily="34" charset="0"/>
                  <a:buNone/>
                  <a:tabLst/>
                  <a:defRPr/>
                </a:pPr>
                <a:r>
                  <a:rPr lang="en-US" sz="800">
                    <a:solidFill>
                      <a:schemeClr val="accent3"/>
                    </a:solidFill>
                    <a:latin typeface="Montserrat bold"/>
                  </a:rPr>
                  <a:t>Cloud Ops</a:t>
                </a:r>
              </a:p>
              <a:p>
                <a:pPr marL="0" marR="0" lvl="0" indent="0" algn="ctr" defTabSz="914400" rtl="0" eaLnBrk="1" fontAlgn="auto" latinLnBrk="0" hangingPunct="1">
                  <a:lnSpc>
                    <a:spcPct val="40000"/>
                  </a:lnSpc>
                  <a:spcBef>
                    <a:spcPts val="1000"/>
                  </a:spcBef>
                  <a:spcAft>
                    <a:spcPts val="0"/>
                  </a:spcAft>
                  <a:buClrTx/>
                  <a:buSzTx/>
                  <a:buFont typeface="Arial" panose="020B0604020202020204" pitchFamily="34" charset="0"/>
                  <a:buNone/>
                  <a:tabLst/>
                  <a:defRPr/>
                </a:pPr>
                <a:br>
                  <a:rPr lang="en-US" sz="800">
                    <a:solidFill>
                      <a:schemeClr val="accent3"/>
                    </a:solidFill>
                    <a:latin typeface="Montserrat bold"/>
                  </a:rPr>
                </a:br>
                <a:r>
                  <a:rPr lang="en-US" sz="800">
                    <a:solidFill>
                      <a:schemeClr val="accent3"/>
                    </a:solidFill>
                    <a:latin typeface="Montserrat bold"/>
                  </a:rPr>
                  <a:t>&amp;</a:t>
                </a:r>
                <a:br>
                  <a:rPr lang="en-US" sz="800">
                    <a:solidFill>
                      <a:schemeClr val="accent3"/>
                    </a:solidFill>
                    <a:latin typeface="Montserrat bold"/>
                  </a:rPr>
                </a:br>
                <a:br>
                  <a:rPr lang="en-US" sz="800">
                    <a:solidFill>
                      <a:schemeClr val="accent3"/>
                    </a:solidFill>
                    <a:latin typeface="Montserrat bold"/>
                  </a:rPr>
                </a:br>
                <a:br>
                  <a:rPr lang="en-US" sz="800">
                    <a:solidFill>
                      <a:schemeClr val="accent3"/>
                    </a:solidFill>
                    <a:latin typeface="Montserrat bold"/>
                  </a:rPr>
                </a:br>
                <a:br>
                  <a:rPr lang="en-US" sz="800">
                    <a:solidFill>
                      <a:schemeClr val="accent3"/>
                    </a:solidFill>
                    <a:latin typeface="Montserrat bold"/>
                  </a:rPr>
                </a:br>
                <a:br>
                  <a:rPr kumimoji="0" lang="en-US" sz="800" b="1" i="0" u="none" strike="noStrike" kern="1200" cap="none" spc="0" normalizeH="0" baseline="0" noProof="0">
                    <a:ln>
                      <a:noFill/>
                    </a:ln>
                    <a:solidFill>
                      <a:schemeClr val="accent3"/>
                    </a:solidFill>
                    <a:effectLst/>
                    <a:uLnTx/>
                    <a:uFillTx/>
                    <a:latin typeface="Montserrat bold"/>
                    <a:ea typeface="+mn-ea"/>
                    <a:cs typeface="+mn-cs"/>
                  </a:rPr>
                </a:br>
                <a:r>
                  <a:rPr kumimoji="0" lang="en-US" sz="800" b="1" i="0" u="none" strike="noStrike" kern="1200" cap="none" spc="0" normalizeH="0" baseline="0" noProof="0">
                    <a:ln>
                      <a:noFill/>
                    </a:ln>
                    <a:solidFill>
                      <a:schemeClr val="accent3"/>
                    </a:solidFill>
                    <a:effectLst/>
                    <a:uLnTx/>
                    <a:uFillTx/>
                    <a:latin typeface="Montserrat bold"/>
                    <a:ea typeface="+mn-ea"/>
                    <a:cs typeface="+mn-cs"/>
                  </a:rPr>
                  <a:t>Strategy Accel.</a:t>
                </a:r>
              </a:p>
            </p:txBody>
          </p:sp>
          <p:pic>
            <p:nvPicPr>
              <p:cNvPr id="62" name="Graphic 61" descr="Puzzle outline">
                <a:extLst>
                  <a:ext uri="{FF2B5EF4-FFF2-40B4-BE49-F238E27FC236}">
                    <a16:creationId xmlns:a16="http://schemas.microsoft.com/office/drawing/2014/main" id="{74E68A38-B3C5-7041-8BB5-BB414BA276F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5400000">
                <a:off x="530942" y="4495781"/>
                <a:ext cx="1789470" cy="1789470"/>
              </a:xfrm>
              <a:prstGeom prst="rect">
                <a:avLst/>
              </a:prstGeom>
            </p:spPr>
          </p:pic>
        </p:grpSp>
      </p:grpSp>
      <p:sp>
        <p:nvSpPr>
          <p:cNvPr id="64" name="TextBox 63">
            <a:extLst>
              <a:ext uri="{FF2B5EF4-FFF2-40B4-BE49-F238E27FC236}">
                <a16:creationId xmlns:a16="http://schemas.microsoft.com/office/drawing/2014/main" id="{AE4158B5-BF17-0C96-BFBF-42FCC67430E0}"/>
              </a:ext>
            </a:extLst>
          </p:cNvPr>
          <p:cNvSpPr txBox="1"/>
          <p:nvPr/>
        </p:nvSpPr>
        <p:spPr>
          <a:xfrm>
            <a:off x="1248701" y="3795253"/>
            <a:ext cx="137652" cy="246221"/>
          </a:xfrm>
          <a:prstGeom prst="rect">
            <a:avLst/>
          </a:prstGeom>
          <a:noFill/>
        </p:spPr>
        <p:txBody>
          <a:bodyPr wrap="square" rtlCol="0">
            <a:spAutoFit/>
          </a:bodyPr>
          <a:lstStyle/>
          <a:p>
            <a:r>
              <a:rPr lang="en-US" sz="1000" b="1">
                <a:latin typeface="Lato" panose="020F0502020204030203" pitchFamily="34" charset="77"/>
              </a:rPr>
              <a:t>&amp;</a:t>
            </a:r>
          </a:p>
        </p:txBody>
      </p:sp>
    </p:spTree>
    <p:extLst>
      <p:ext uri="{BB962C8B-B14F-4D97-AF65-F5344CB8AC3E}">
        <p14:creationId xmlns:p14="http://schemas.microsoft.com/office/powerpoint/2010/main" val="7518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F8B72-4D9F-0466-5BA0-31656DEE9F0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625B400-08FC-3A9F-42DA-22DA9ECB5B42}"/>
              </a:ext>
            </a:extLst>
          </p:cNvPr>
          <p:cNvSpPr txBox="1">
            <a:spLocks/>
          </p:cNvSpPr>
          <p:nvPr/>
        </p:nvSpPr>
        <p:spPr>
          <a:xfrm>
            <a:off x="-3" y="570276"/>
            <a:ext cx="12192000" cy="1666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800" i="1">
                <a:solidFill>
                  <a:schemeClr val="accent1"/>
                </a:solidFill>
              </a:rPr>
              <a:t>End-to-End</a:t>
            </a:r>
            <a:r>
              <a:rPr lang="en-US"/>
              <a:t> Cyber &amp; Cloud Resilience</a:t>
            </a:r>
            <a:br>
              <a:rPr lang="en-US"/>
            </a:br>
            <a:r>
              <a:rPr lang="en-US" sz="4800" i="1">
                <a:solidFill>
                  <a:schemeClr val="accent1"/>
                </a:solidFill>
              </a:rPr>
              <a:t>WINS</a:t>
            </a:r>
            <a:r>
              <a:rPr lang="en-US"/>
              <a:t> The Battle to Protect PHI</a:t>
            </a:r>
          </a:p>
        </p:txBody>
      </p:sp>
      <p:grpSp>
        <p:nvGrpSpPr>
          <p:cNvPr id="46" name="yelllow bar">
            <a:extLst>
              <a:ext uri="{FF2B5EF4-FFF2-40B4-BE49-F238E27FC236}">
                <a16:creationId xmlns:a16="http://schemas.microsoft.com/office/drawing/2014/main" id="{C7C6F987-F30C-BEBE-56D2-F6ECEC4A74A8}"/>
              </a:ext>
            </a:extLst>
          </p:cNvPr>
          <p:cNvGrpSpPr/>
          <p:nvPr/>
        </p:nvGrpSpPr>
        <p:grpSpPr>
          <a:xfrm>
            <a:off x="1386349" y="4995621"/>
            <a:ext cx="9419304" cy="1031550"/>
            <a:chOff x="1328584" y="4867805"/>
            <a:chExt cx="10384971" cy="1031550"/>
          </a:xfrm>
        </p:grpSpPr>
        <p:sp>
          <p:nvSpPr>
            <p:cNvPr id="44" name="Rectangle 43">
              <a:extLst>
                <a:ext uri="{FF2B5EF4-FFF2-40B4-BE49-F238E27FC236}">
                  <a16:creationId xmlns:a16="http://schemas.microsoft.com/office/drawing/2014/main" id="{E3F4DEC1-FA37-3073-96A4-8A9632D27ADF}"/>
                </a:ext>
              </a:extLst>
            </p:cNvPr>
            <p:cNvSpPr/>
            <p:nvPr/>
          </p:nvSpPr>
          <p:spPr>
            <a:xfrm>
              <a:off x="2143433" y="4867805"/>
              <a:ext cx="8819536" cy="1031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45" name="Picture 44" descr="A black background with a black square&#10;&#10;Description automatically generated with medium confidence">
              <a:extLst>
                <a:ext uri="{FF2B5EF4-FFF2-40B4-BE49-F238E27FC236}">
                  <a16:creationId xmlns:a16="http://schemas.microsoft.com/office/drawing/2014/main" id="{F707CAE8-70EA-197D-7DA0-A88938EB10FD}"/>
                </a:ext>
              </a:extLst>
            </p:cNvPr>
            <p:cNvPicPr>
              <a:picLocks noChangeAspect="1"/>
            </p:cNvPicPr>
            <p:nvPr/>
          </p:nvPicPr>
          <p:blipFill>
            <a:blip r:embed="rId3"/>
            <a:stretch>
              <a:fillRect/>
            </a:stretch>
          </p:blipFill>
          <p:spPr>
            <a:xfrm>
              <a:off x="5853452" y="5217287"/>
              <a:ext cx="1476156" cy="206062"/>
            </a:xfrm>
            <a:prstGeom prst="rect">
              <a:avLst/>
            </a:prstGeom>
          </p:spPr>
        </p:pic>
        <p:sp>
          <p:nvSpPr>
            <p:cNvPr id="12" name="TextBox 11">
              <a:extLst>
                <a:ext uri="{FF2B5EF4-FFF2-40B4-BE49-F238E27FC236}">
                  <a16:creationId xmlns:a16="http://schemas.microsoft.com/office/drawing/2014/main" id="{F1B53D17-195C-DF40-22EF-94800EFC101E}"/>
                </a:ext>
              </a:extLst>
            </p:cNvPr>
            <p:cNvSpPr txBox="1"/>
            <p:nvPr/>
          </p:nvSpPr>
          <p:spPr>
            <a:xfrm>
              <a:off x="1328584" y="5468491"/>
              <a:ext cx="10384971" cy="369332"/>
            </a:xfrm>
            <a:prstGeom prst="rect">
              <a:avLst/>
            </a:prstGeom>
            <a:noFill/>
          </p:spPr>
          <p:txBody>
            <a:bodyPr wrap="square" rtlCol="0">
              <a:spAutoFit/>
            </a:bodyPr>
            <a:lstStyle/>
            <a:p>
              <a:pPr algn="ctr"/>
              <a:r>
                <a:rPr lang="en-US" b="1" i="1">
                  <a:solidFill>
                    <a:schemeClr val="bg2"/>
                  </a:solidFill>
                </a:rPr>
                <a:t>Orchestrating Effective Cloud Security &amp; Operations</a:t>
              </a:r>
            </a:p>
          </p:txBody>
        </p:sp>
      </p:grpSp>
      <p:grpSp>
        <p:nvGrpSpPr>
          <p:cNvPr id="9" name="Group 8">
            <a:extLst>
              <a:ext uri="{FF2B5EF4-FFF2-40B4-BE49-F238E27FC236}">
                <a16:creationId xmlns:a16="http://schemas.microsoft.com/office/drawing/2014/main" id="{6DFD94F5-6B51-9F8C-F8C2-6FF013EB24B0}"/>
              </a:ext>
            </a:extLst>
          </p:cNvPr>
          <p:cNvGrpSpPr/>
          <p:nvPr/>
        </p:nvGrpSpPr>
        <p:grpSpPr>
          <a:xfrm>
            <a:off x="2708366" y="4955177"/>
            <a:ext cx="370114" cy="500742"/>
            <a:chOff x="2708366" y="4955177"/>
            <a:chExt cx="370114" cy="500742"/>
          </a:xfrm>
        </p:grpSpPr>
        <p:sp>
          <p:nvSpPr>
            <p:cNvPr id="3" name="Oval 2">
              <a:extLst>
                <a:ext uri="{FF2B5EF4-FFF2-40B4-BE49-F238E27FC236}">
                  <a16:creationId xmlns:a16="http://schemas.microsoft.com/office/drawing/2014/main" id="{83F69458-7B73-BD18-8E72-78933FF2BB1A}"/>
                </a:ext>
              </a:extLst>
            </p:cNvPr>
            <p:cNvSpPr/>
            <p:nvPr/>
          </p:nvSpPr>
          <p:spPr>
            <a:xfrm>
              <a:off x="2708366" y="5085805"/>
              <a:ext cx="370114" cy="370114"/>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EF185A-FFAE-A243-EE4C-3B2017176093}"/>
                </a:ext>
              </a:extLst>
            </p:cNvPr>
            <p:cNvSpPr/>
            <p:nvPr/>
          </p:nvSpPr>
          <p:spPr>
            <a:xfrm>
              <a:off x="2786743" y="4955177"/>
              <a:ext cx="217714" cy="217714"/>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pre-emptive">
            <a:extLst>
              <a:ext uri="{FF2B5EF4-FFF2-40B4-BE49-F238E27FC236}">
                <a16:creationId xmlns:a16="http://schemas.microsoft.com/office/drawing/2014/main" id="{CAF128F7-B4D9-62E8-0146-54EA3D20CEE5}"/>
              </a:ext>
            </a:extLst>
          </p:cNvPr>
          <p:cNvGrpSpPr/>
          <p:nvPr/>
        </p:nvGrpSpPr>
        <p:grpSpPr>
          <a:xfrm>
            <a:off x="1702197" y="2699856"/>
            <a:ext cx="2329873" cy="2759801"/>
            <a:chOff x="1938183" y="2572040"/>
            <a:chExt cx="2329873" cy="2759801"/>
          </a:xfrm>
        </p:grpSpPr>
        <p:sp>
          <p:nvSpPr>
            <p:cNvPr id="4" name="Text Placeholder 2">
              <a:extLst>
                <a:ext uri="{FF2B5EF4-FFF2-40B4-BE49-F238E27FC236}">
                  <a16:creationId xmlns:a16="http://schemas.microsoft.com/office/drawing/2014/main" id="{4378587F-83B7-ED40-B68A-8636E42DB3D6}"/>
                </a:ext>
              </a:extLst>
            </p:cNvPr>
            <p:cNvSpPr txBox="1">
              <a:spLocks/>
            </p:cNvSpPr>
            <p:nvPr/>
          </p:nvSpPr>
          <p:spPr>
            <a:xfrm>
              <a:off x="1938183" y="2572040"/>
              <a:ext cx="2329873" cy="3674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DDA26"/>
                  </a:solidFill>
                  <a:effectLst/>
                  <a:uLnTx/>
                  <a:uFillTx/>
                  <a:latin typeface="Montserrat bold"/>
                  <a:ea typeface="+mn-ea"/>
                  <a:cs typeface="+mn-cs"/>
                </a:rPr>
                <a:t>Pre-emptive </a:t>
              </a:r>
              <a:br>
                <a:rPr kumimoji="0" lang="en-US" sz="1800" b="1" i="0" u="none" strike="noStrike" kern="1200" cap="none" spc="0" normalizeH="0" baseline="0" noProof="0">
                  <a:ln>
                    <a:noFill/>
                  </a:ln>
                  <a:solidFill>
                    <a:srgbClr val="FDDA26"/>
                  </a:solidFill>
                  <a:effectLst/>
                  <a:uLnTx/>
                  <a:uFillTx/>
                  <a:latin typeface="Montserrat bold"/>
                  <a:ea typeface="+mn-ea"/>
                  <a:cs typeface="+mn-cs"/>
                </a:rPr>
              </a:br>
              <a:r>
                <a:rPr kumimoji="0" lang="en-US" sz="1800" b="1" i="0" u="none" strike="noStrike" kern="1200" cap="none" spc="0" normalizeH="0" baseline="0" noProof="0">
                  <a:ln>
                    <a:noFill/>
                  </a:ln>
                  <a:solidFill>
                    <a:srgbClr val="FDDA26"/>
                  </a:solidFill>
                  <a:effectLst/>
                  <a:uLnTx/>
                  <a:uFillTx/>
                  <a:latin typeface="Montserrat bold"/>
                  <a:ea typeface="+mn-ea"/>
                  <a:cs typeface="+mn-cs"/>
                </a:rPr>
                <a:t>Cyber Resiliency</a:t>
              </a:r>
            </a:p>
          </p:txBody>
        </p:sp>
        <p:grpSp>
          <p:nvGrpSpPr>
            <p:cNvPr id="15" name="Group 14">
              <a:extLst>
                <a:ext uri="{FF2B5EF4-FFF2-40B4-BE49-F238E27FC236}">
                  <a16:creationId xmlns:a16="http://schemas.microsoft.com/office/drawing/2014/main" id="{245FB905-F32E-BF32-AEB3-9A9F51DAB258}"/>
                </a:ext>
              </a:extLst>
            </p:cNvPr>
            <p:cNvGrpSpPr/>
            <p:nvPr/>
          </p:nvGrpSpPr>
          <p:grpSpPr>
            <a:xfrm>
              <a:off x="2023863" y="3182153"/>
              <a:ext cx="2145012" cy="2149688"/>
              <a:chOff x="2012567" y="3492335"/>
              <a:chExt cx="1836914" cy="1840918"/>
            </a:xfrm>
          </p:grpSpPr>
          <p:sp>
            <p:nvSpPr>
              <p:cNvPr id="22" name="Text Placeholder 2">
                <a:extLst>
                  <a:ext uri="{FF2B5EF4-FFF2-40B4-BE49-F238E27FC236}">
                    <a16:creationId xmlns:a16="http://schemas.microsoft.com/office/drawing/2014/main" id="{0CFF2AC7-5763-7518-C633-15927AD6B65F}"/>
                  </a:ext>
                </a:extLst>
              </p:cNvPr>
              <p:cNvSpPr txBox="1">
                <a:spLocks/>
              </p:cNvSpPr>
              <p:nvPr/>
            </p:nvSpPr>
            <p:spPr>
              <a:xfrm rot="8100">
                <a:off x="2345724" y="4616495"/>
                <a:ext cx="1167797" cy="2415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Attack Surface Protection</a:t>
                </a:r>
              </a:p>
            </p:txBody>
          </p:sp>
          <p:sp>
            <p:nvSpPr>
              <p:cNvPr id="20" name="Text Placeholder 2">
                <a:extLst>
                  <a:ext uri="{FF2B5EF4-FFF2-40B4-BE49-F238E27FC236}">
                    <a16:creationId xmlns:a16="http://schemas.microsoft.com/office/drawing/2014/main" id="{BC6F0742-3FF7-08CB-0569-4C6F66263F83}"/>
                  </a:ext>
                </a:extLst>
              </p:cNvPr>
              <p:cNvSpPr txBox="1">
                <a:spLocks/>
              </p:cNvSpPr>
              <p:nvPr/>
            </p:nvSpPr>
            <p:spPr>
              <a:xfrm rot="12894">
                <a:off x="2330479" y="4005265"/>
                <a:ext cx="1224514" cy="4569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Data Security </a:t>
                </a:r>
                <a:br>
                  <a:rPr kumimoji="0" lang="en-US" sz="1000" b="1" i="0" u="none" strike="noStrike" kern="1200" cap="none" spc="0" normalizeH="0" baseline="0" noProof="0">
                    <a:ln>
                      <a:noFill/>
                    </a:ln>
                    <a:solidFill>
                      <a:schemeClr val="tx1"/>
                    </a:solidFill>
                    <a:effectLst/>
                    <a:uLnTx/>
                    <a:uFillTx/>
                    <a:latin typeface="+mn-lt"/>
                    <a:ea typeface="+mn-ea"/>
                    <a:cs typeface="+mn-cs"/>
                  </a:rPr>
                </a:br>
                <a:r>
                  <a:rPr lang="en-US" sz="1000">
                    <a:solidFill>
                      <a:schemeClr val="tx1"/>
                    </a:solidFill>
                    <a:latin typeface="+mn-lt"/>
                  </a:rPr>
                  <a:t>&amp; </a:t>
                </a:r>
                <a:r>
                  <a:rPr kumimoji="0" lang="en-US" sz="1000" b="1" i="0" u="none" strike="noStrike" kern="1200" cap="none" spc="0" normalizeH="0" baseline="0" noProof="0">
                    <a:ln>
                      <a:noFill/>
                    </a:ln>
                    <a:solidFill>
                      <a:schemeClr val="tx1"/>
                    </a:solidFill>
                    <a:effectLst/>
                    <a:uLnTx/>
                    <a:uFillTx/>
                    <a:latin typeface="+mn-lt"/>
                    <a:ea typeface="+mn-ea"/>
                    <a:cs typeface="+mn-cs"/>
                  </a:rPr>
                  <a:t>Visibility</a:t>
                </a:r>
              </a:p>
            </p:txBody>
          </p:sp>
          <p:pic>
            <p:nvPicPr>
              <p:cNvPr id="21" name="Graphic 20" descr="Puzzle outline">
                <a:extLst>
                  <a:ext uri="{FF2B5EF4-FFF2-40B4-BE49-F238E27FC236}">
                    <a16:creationId xmlns:a16="http://schemas.microsoft.com/office/drawing/2014/main" id="{96AE8139-63CD-1DF7-CF08-33BF9FC5C8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099451">
                <a:off x="2010565" y="3494337"/>
                <a:ext cx="1840918" cy="1836914"/>
              </a:xfrm>
              <a:prstGeom prst="rect">
                <a:avLst/>
              </a:prstGeom>
            </p:spPr>
          </p:pic>
        </p:grpSp>
      </p:grpSp>
      <p:grpSp>
        <p:nvGrpSpPr>
          <p:cNvPr id="14" name="Group 13">
            <a:extLst>
              <a:ext uri="{FF2B5EF4-FFF2-40B4-BE49-F238E27FC236}">
                <a16:creationId xmlns:a16="http://schemas.microsoft.com/office/drawing/2014/main" id="{50B25789-147B-374D-A596-43BA9B443826}"/>
              </a:ext>
            </a:extLst>
          </p:cNvPr>
          <p:cNvGrpSpPr/>
          <p:nvPr/>
        </p:nvGrpSpPr>
        <p:grpSpPr>
          <a:xfrm>
            <a:off x="6958148" y="4946469"/>
            <a:ext cx="370114" cy="500742"/>
            <a:chOff x="2708366" y="4955177"/>
            <a:chExt cx="370114" cy="500742"/>
          </a:xfrm>
        </p:grpSpPr>
        <p:sp>
          <p:nvSpPr>
            <p:cNvPr id="17" name="Oval 16">
              <a:extLst>
                <a:ext uri="{FF2B5EF4-FFF2-40B4-BE49-F238E27FC236}">
                  <a16:creationId xmlns:a16="http://schemas.microsoft.com/office/drawing/2014/main" id="{7D59ABB9-D2F7-1D44-7941-5484B417F062}"/>
                </a:ext>
              </a:extLst>
            </p:cNvPr>
            <p:cNvSpPr/>
            <p:nvPr/>
          </p:nvSpPr>
          <p:spPr>
            <a:xfrm>
              <a:off x="2708366" y="5085805"/>
              <a:ext cx="370114" cy="370114"/>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CC7B4B-41DE-52FF-AAB8-FF3486B24B5B}"/>
                </a:ext>
              </a:extLst>
            </p:cNvPr>
            <p:cNvSpPr/>
            <p:nvPr/>
          </p:nvSpPr>
          <p:spPr>
            <a:xfrm>
              <a:off x="2786743" y="4955177"/>
              <a:ext cx="217714" cy="217714"/>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59AE4BE-5208-4123-987D-852FCF6D33DB}"/>
              </a:ext>
            </a:extLst>
          </p:cNvPr>
          <p:cNvGrpSpPr/>
          <p:nvPr/>
        </p:nvGrpSpPr>
        <p:grpSpPr>
          <a:xfrm>
            <a:off x="4937760" y="4950823"/>
            <a:ext cx="370114" cy="500742"/>
            <a:chOff x="2708366" y="4955177"/>
            <a:chExt cx="370114" cy="500742"/>
          </a:xfrm>
        </p:grpSpPr>
        <p:sp>
          <p:nvSpPr>
            <p:cNvPr id="11" name="Oval 10">
              <a:extLst>
                <a:ext uri="{FF2B5EF4-FFF2-40B4-BE49-F238E27FC236}">
                  <a16:creationId xmlns:a16="http://schemas.microsoft.com/office/drawing/2014/main" id="{2C5DFB8A-F615-CFB5-D64D-926994A6F59B}"/>
                </a:ext>
              </a:extLst>
            </p:cNvPr>
            <p:cNvSpPr/>
            <p:nvPr/>
          </p:nvSpPr>
          <p:spPr>
            <a:xfrm>
              <a:off x="2708366" y="5085805"/>
              <a:ext cx="370114" cy="370114"/>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B72346-279A-6100-7C8A-46FC08A1E8BB}"/>
                </a:ext>
              </a:extLst>
            </p:cNvPr>
            <p:cNvSpPr/>
            <p:nvPr/>
          </p:nvSpPr>
          <p:spPr>
            <a:xfrm>
              <a:off x="2786743" y="4955177"/>
              <a:ext cx="217714" cy="217714"/>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reactive">
            <a:extLst>
              <a:ext uri="{FF2B5EF4-FFF2-40B4-BE49-F238E27FC236}">
                <a16:creationId xmlns:a16="http://schemas.microsoft.com/office/drawing/2014/main" id="{2ACF2565-BDA5-D7FD-F24A-E4C779E3AC38}"/>
              </a:ext>
            </a:extLst>
          </p:cNvPr>
          <p:cNvGrpSpPr/>
          <p:nvPr/>
        </p:nvGrpSpPr>
        <p:grpSpPr>
          <a:xfrm>
            <a:off x="3926752" y="2698539"/>
            <a:ext cx="2329873" cy="2764012"/>
            <a:chOff x="4359379" y="2698539"/>
            <a:chExt cx="2329873" cy="2764012"/>
          </a:xfrm>
        </p:grpSpPr>
        <p:sp>
          <p:nvSpPr>
            <p:cNvPr id="5" name="Text Placeholder 2">
              <a:extLst>
                <a:ext uri="{FF2B5EF4-FFF2-40B4-BE49-F238E27FC236}">
                  <a16:creationId xmlns:a16="http://schemas.microsoft.com/office/drawing/2014/main" id="{B7FDFCE4-A3CF-D795-E505-3A3A766613FA}"/>
                </a:ext>
              </a:extLst>
            </p:cNvPr>
            <p:cNvSpPr txBox="1">
              <a:spLocks/>
            </p:cNvSpPr>
            <p:nvPr/>
          </p:nvSpPr>
          <p:spPr>
            <a:xfrm>
              <a:off x="4359379" y="2698539"/>
              <a:ext cx="2329873" cy="3674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DDA26"/>
                  </a:solidFill>
                  <a:effectLst/>
                  <a:uLnTx/>
                  <a:uFillTx/>
                  <a:latin typeface="Montserrat bold"/>
                  <a:ea typeface="+mn-ea"/>
                  <a:cs typeface="+mn-cs"/>
                </a:rPr>
                <a:t>Reactive </a:t>
              </a:r>
              <a:br>
                <a:rPr kumimoji="0" lang="en-US" sz="1800" b="1" i="0" u="none" strike="noStrike" kern="1200" cap="none" spc="0" normalizeH="0" baseline="0" noProof="0">
                  <a:ln>
                    <a:noFill/>
                  </a:ln>
                  <a:solidFill>
                    <a:srgbClr val="FDDA26"/>
                  </a:solidFill>
                  <a:effectLst/>
                  <a:uLnTx/>
                  <a:uFillTx/>
                  <a:latin typeface="Montserrat bold"/>
                  <a:ea typeface="+mn-ea"/>
                  <a:cs typeface="+mn-cs"/>
                </a:rPr>
              </a:br>
              <a:r>
                <a:rPr kumimoji="0" lang="en-US" sz="1800" b="1" i="0" u="none" strike="noStrike" kern="1200" cap="none" spc="0" normalizeH="0" baseline="0" noProof="0">
                  <a:ln>
                    <a:noFill/>
                  </a:ln>
                  <a:solidFill>
                    <a:srgbClr val="FDDA26"/>
                  </a:solidFill>
                  <a:effectLst/>
                  <a:uLnTx/>
                  <a:uFillTx/>
                  <a:latin typeface="Montserrat bold"/>
                  <a:ea typeface="+mn-ea"/>
                  <a:cs typeface="+mn-cs"/>
                </a:rPr>
                <a:t>Cyber Resiliency</a:t>
              </a:r>
            </a:p>
          </p:txBody>
        </p:sp>
        <p:grpSp>
          <p:nvGrpSpPr>
            <p:cNvPr id="35" name="Group 34">
              <a:extLst>
                <a:ext uri="{FF2B5EF4-FFF2-40B4-BE49-F238E27FC236}">
                  <a16:creationId xmlns:a16="http://schemas.microsoft.com/office/drawing/2014/main" id="{51AE047B-625F-CD89-02F2-E1291EFA239D}"/>
                </a:ext>
              </a:extLst>
            </p:cNvPr>
            <p:cNvGrpSpPr/>
            <p:nvPr/>
          </p:nvGrpSpPr>
          <p:grpSpPr>
            <a:xfrm>
              <a:off x="4447517" y="3309027"/>
              <a:ext cx="2148840" cy="2153524"/>
              <a:chOff x="4447517" y="3309027"/>
              <a:chExt cx="2148840" cy="2153524"/>
            </a:xfrm>
          </p:grpSpPr>
          <p:grpSp>
            <p:nvGrpSpPr>
              <p:cNvPr id="16" name="Group 15">
                <a:extLst>
                  <a:ext uri="{FF2B5EF4-FFF2-40B4-BE49-F238E27FC236}">
                    <a16:creationId xmlns:a16="http://schemas.microsoft.com/office/drawing/2014/main" id="{8A8D6378-54F7-1788-16F2-A5A139AACCAB}"/>
                  </a:ext>
                </a:extLst>
              </p:cNvPr>
              <p:cNvGrpSpPr>
                <a:grpSpLocks noChangeAspect="1"/>
              </p:cNvGrpSpPr>
              <p:nvPr/>
            </p:nvGrpSpPr>
            <p:grpSpPr>
              <a:xfrm>
                <a:off x="4447517" y="3309027"/>
                <a:ext cx="2148840" cy="2153524"/>
                <a:chOff x="1945207" y="3475540"/>
                <a:chExt cx="1836914" cy="1840918"/>
              </a:xfrm>
            </p:grpSpPr>
            <p:sp>
              <p:nvSpPr>
                <p:cNvPr id="24" name="Text Placeholder 2">
                  <a:extLst>
                    <a:ext uri="{FF2B5EF4-FFF2-40B4-BE49-F238E27FC236}">
                      <a16:creationId xmlns:a16="http://schemas.microsoft.com/office/drawing/2014/main" id="{B4332D9E-0079-159C-EFA5-288639148CAB}"/>
                    </a:ext>
                  </a:extLst>
                </p:cNvPr>
                <p:cNvSpPr txBox="1">
                  <a:spLocks/>
                </p:cNvSpPr>
                <p:nvPr/>
              </p:nvSpPr>
              <p:spPr>
                <a:xfrm rot="12894">
                  <a:off x="2252242" y="4002885"/>
                  <a:ext cx="1224514" cy="3083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effectLst/>
                      <a:uLnTx/>
                      <a:uFillTx/>
                      <a:latin typeface="+mn-lt"/>
                      <a:ea typeface="+mn-ea"/>
                      <a:cs typeface="+mn-cs"/>
                    </a:rPr>
                    <a:t>Cyber Threat </a:t>
                  </a:r>
                  <a:br>
                    <a:rPr kumimoji="0" lang="en-US" sz="1000" b="1" i="0" u="none" strike="noStrike" kern="1200" cap="none" spc="0" normalizeH="0" baseline="0" noProof="0">
                      <a:ln>
                        <a:noFill/>
                      </a:ln>
                      <a:effectLst/>
                      <a:uLnTx/>
                      <a:uFillTx/>
                      <a:latin typeface="+mn-lt"/>
                      <a:ea typeface="+mn-ea"/>
                      <a:cs typeface="+mn-cs"/>
                    </a:rPr>
                  </a:br>
                  <a:r>
                    <a:rPr kumimoji="0" lang="en-US" sz="1000" b="1" i="0" u="none" strike="noStrike" kern="1200" cap="none" spc="0" normalizeH="0" baseline="0" noProof="0">
                      <a:ln>
                        <a:noFill/>
                      </a:ln>
                      <a:effectLst/>
                      <a:uLnTx/>
                      <a:uFillTx/>
                      <a:latin typeface="+mn-lt"/>
                      <a:ea typeface="+mn-ea"/>
                      <a:cs typeface="+mn-cs"/>
                    </a:rPr>
                    <a:t>Response</a:t>
                  </a:r>
                  <a:endParaRPr lang="en-US" sz="1000">
                    <a:latin typeface="+mn-lt"/>
                  </a:endParaRPr>
                </a:p>
              </p:txBody>
            </p:sp>
            <p:pic>
              <p:nvPicPr>
                <p:cNvPr id="25" name="Graphic 24" descr="Puzzle outline">
                  <a:extLst>
                    <a:ext uri="{FF2B5EF4-FFF2-40B4-BE49-F238E27FC236}">
                      <a16:creationId xmlns:a16="http://schemas.microsoft.com/office/drawing/2014/main" id="{08BD7B76-440E-4003-B356-F5AD75FBB7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099451">
                  <a:off x="1943205" y="3477542"/>
                  <a:ext cx="1840918" cy="1836914"/>
                </a:xfrm>
                <a:prstGeom prst="rect">
                  <a:avLst/>
                </a:prstGeom>
              </p:spPr>
            </p:pic>
          </p:grpSp>
          <p:sp>
            <p:nvSpPr>
              <p:cNvPr id="33" name="Text Placeholder 2">
                <a:extLst>
                  <a:ext uri="{FF2B5EF4-FFF2-40B4-BE49-F238E27FC236}">
                    <a16:creationId xmlns:a16="http://schemas.microsoft.com/office/drawing/2014/main" id="{AC907A0E-D85A-426F-34A7-FA6910C8BA6E}"/>
                  </a:ext>
                </a:extLst>
              </p:cNvPr>
              <p:cNvSpPr txBox="1">
                <a:spLocks/>
              </p:cNvSpPr>
              <p:nvPr/>
            </p:nvSpPr>
            <p:spPr>
              <a:xfrm rot="12894">
                <a:off x="4811604" y="4608281"/>
                <a:ext cx="1432448" cy="3606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lang="en-US" sz="1000">
                    <a:latin typeface="+mn-lt"/>
                  </a:rPr>
                  <a:t>Recovery &amp; Eradication</a:t>
                </a:r>
              </a:p>
            </p:txBody>
          </p:sp>
          <p:sp>
            <p:nvSpPr>
              <p:cNvPr id="34" name="Text Placeholder 2">
                <a:extLst>
                  <a:ext uri="{FF2B5EF4-FFF2-40B4-BE49-F238E27FC236}">
                    <a16:creationId xmlns:a16="http://schemas.microsoft.com/office/drawing/2014/main" id="{F3D0DDB7-82D7-51DC-42CC-756829F24FC2}"/>
                  </a:ext>
                </a:extLst>
              </p:cNvPr>
              <p:cNvSpPr txBox="1">
                <a:spLocks/>
              </p:cNvSpPr>
              <p:nvPr/>
            </p:nvSpPr>
            <p:spPr>
              <a:xfrm rot="12894">
                <a:off x="5250435" y="4326073"/>
                <a:ext cx="541029" cy="275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lang="en-US" sz="1000">
                    <a:latin typeface="+mn-lt"/>
                  </a:rPr>
                  <a:t>&amp;</a:t>
                </a:r>
              </a:p>
            </p:txBody>
          </p:sp>
        </p:grpSp>
      </p:grpSp>
      <p:grpSp>
        <p:nvGrpSpPr>
          <p:cNvPr id="19" name="Group 18">
            <a:extLst>
              <a:ext uri="{FF2B5EF4-FFF2-40B4-BE49-F238E27FC236}">
                <a16:creationId xmlns:a16="http://schemas.microsoft.com/office/drawing/2014/main" id="{787E2B91-BF06-A4B6-E169-BB0F4465288B}"/>
              </a:ext>
            </a:extLst>
          </p:cNvPr>
          <p:cNvGrpSpPr/>
          <p:nvPr/>
        </p:nvGrpSpPr>
        <p:grpSpPr>
          <a:xfrm>
            <a:off x="9183188" y="4959533"/>
            <a:ext cx="370114" cy="500742"/>
            <a:chOff x="2708366" y="4955177"/>
            <a:chExt cx="370114" cy="500742"/>
          </a:xfrm>
        </p:grpSpPr>
        <p:sp>
          <p:nvSpPr>
            <p:cNvPr id="23" name="Oval 22">
              <a:extLst>
                <a:ext uri="{FF2B5EF4-FFF2-40B4-BE49-F238E27FC236}">
                  <a16:creationId xmlns:a16="http://schemas.microsoft.com/office/drawing/2014/main" id="{81785CDC-26AC-601F-D4BE-868C477BE260}"/>
                </a:ext>
              </a:extLst>
            </p:cNvPr>
            <p:cNvSpPr/>
            <p:nvPr/>
          </p:nvSpPr>
          <p:spPr>
            <a:xfrm>
              <a:off x="2708366" y="5085805"/>
              <a:ext cx="370114" cy="370114"/>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F686317-2168-07F2-EB84-0602D74F3211}"/>
                </a:ext>
              </a:extLst>
            </p:cNvPr>
            <p:cNvSpPr/>
            <p:nvPr/>
          </p:nvSpPr>
          <p:spPr>
            <a:xfrm>
              <a:off x="2786743" y="4955177"/>
              <a:ext cx="217714" cy="217714"/>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3D44DC7E-9FE9-59F5-B00A-5E13BAF93655}"/>
              </a:ext>
            </a:extLst>
          </p:cNvPr>
          <p:cNvGrpSpPr/>
          <p:nvPr/>
        </p:nvGrpSpPr>
        <p:grpSpPr>
          <a:xfrm>
            <a:off x="5931830" y="2710203"/>
            <a:ext cx="2329873" cy="2752579"/>
            <a:chOff x="6787227" y="2710203"/>
            <a:chExt cx="2329873" cy="2752579"/>
          </a:xfrm>
        </p:grpSpPr>
        <p:grpSp>
          <p:nvGrpSpPr>
            <p:cNvPr id="40" name="cloud">
              <a:extLst>
                <a:ext uri="{FF2B5EF4-FFF2-40B4-BE49-F238E27FC236}">
                  <a16:creationId xmlns:a16="http://schemas.microsoft.com/office/drawing/2014/main" id="{92835222-E9E8-DC06-58D9-5ADEF1F2B6F8}"/>
                </a:ext>
              </a:extLst>
            </p:cNvPr>
            <p:cNvGrpSpPr/>
            <p:nvPr/>
          </p:nvGrpSpPr>
          <p:grpSpPr>
            <a:xfrm>
              <a:off x="6787227" y="2710203"/>
              <a:ext cx="2329873" cy="2752579"/>
              <a:chOff x="6767564" y="2700371"/>
              <a:chExt cx="2329873" cy="2752579"/>
            </a:xfrm>
          </p:grpSpPr>
          <p:sp>
            <p:nvSpPr>
              <p:cNvPr id="7" name="Text Placeholder 2">
                <a:extLst>
                  <a:ext uri="{FF2B5EF4-FFF2-40B4-BE49-F238E27FC236}">
                    <a16:creationId xmlns:a16="http://schemas.microsoft.com/office/drawing/2014/main" id="{C9412B31-57A9-C934-9A52-FA0788C0DC54}"/>
                  </a:ext>
                </a:extLst>
              </p:cNvPr>
              <p:cNvSpPr txBox="1">
                <a:spLocks/>
              </p:cNvSpPr>
              <p:nvPr/>
            </p:nvSpPr>
            <p:spPr>
              <a:xfrm>
                <a:off x="6767564" y="2700371"/>
                <a:ext cx="2329873" cy="3674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DDA26"/>
                    </a:solidFill>
                    <a:effectLst/>
                    <a:uLnTx/>
                    <a:uFillTx/>
                    <a:latin typeface="Montserrat bold"/>
                    <a:ea typeface="+mn-ea"/>
                    <a:cs typeface="+mn-cs"/>
                  </a:rPr>
                  <a:t>Cloud </a:t>
                </a:r>
                <a:r>
                  <a:rPr lang="en-US">
                    <a:solidFill>
                      <a:srgbClr val="FDDA26"/>
                    </a:solidFill>
                    <a:latin typeface="Montserrat bold"/>
                  </a:rPr>
                  <a:t>Ops </a:t>
                </a:r>
                <a:r>
                  <a:rPr kumimoji="0" lang="en-US" sz="1800" b="1" i="0" u="none" strike="noStrike" kern="1200" cap="none" spc="0" normalizeH="0" baseline="0" noProof="0">
                    <a:ln>
                      <a:noFill/>
                    </a:ln>
                    <a:solidFill>
                      <a:srgbClr val="FDDA26"/>
                    </a:solidFill>
                    <a:effectLst/>
                    <a:uLnTx/>
                    <a:uFillTx/>
                    <a:latin typeface="Montserrat bold"/>
                    <a:ea typeface="+mn-ea"/>
                    <a:cs typeface="+mn-cs"/>
                  </a:rPr>
                  <a:t>Resiliency</a:t>
                </a:r>
              </a:p>
            </p:txBody>
          </p:sp>
          <p:grpSp>
            <p:nvGrpSpPr>
              <p:cNvPr id="26" name="Group 25">
                <a:extLst>
                  <a:ext uri="{FF2B5EF4-FFF2-40B4-BE49-F238E27FC236}">
                    <a16:creationId xmlns:a16="http://schemas.microsoft.com/office/drawing/2014/main" id="{4CE01E82-2365-A930-57E8-651B8C437A68}"/>
                  </a:ext>
                </a:extLst>
              </p:cNvPr>
              <p:cNvGrpSpPr>
                <a:grpSpLocks noChangeAspect="1"/>
              </p:cNvGrpSpPr>
              <p:nvPr/>
            </p:nvGrpSpPr>
            <p:grpSpPr>
              <a:xfrm>
                <a:off x="6871170" y="3304110"/>
                <a:ext cx="2144166" cy="2148840"/>
                <a:chOff x="1903092" y="3500755"/>
                <a:chExt cx="1836914" cy="1840918"/>
              </a:xfrm>
            </p:grpSpPr>
            <p:sp>
              <p:nvSpPr>
                <p:cNvPr id="27" name="Text Placeholder 2">
                  <a:extLst>
                    <a:ext uri="{FF2B5EF4-FFF2-40B4-BE49-F238E27FC236}">
                      <a16:creationId xmlns:a16="http://schemas.microsoft.com/office/drawing/2014/main" id="{5112096B-327A-1AC2-D1BF-2FD935563512}"/>
                    </a:ext>
                  </a:extLst>
                </p:cNvPr>
                <p:cNvSpPr txBox="1">
                  <a:spLocks/>
                </p:cNvSpPr>
                <p:nvPr/>
              </p:nvSpPr>
              <p:spPr>
                <a:xfrm rot="12894">
                  <a:off x="2212872" y="3980577"/>
                  <a:ext cx="1224514" cy="4126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lang="en-US" sz="1000">
                      <a:latin typeface="+mn-lt"/>
                    </a:rPr>
                    <a:t>Managed </a:t>
                  </a:r>
                  <a:br>
                    <a:rPr lang="en-US" sz="1000">
                      <a:latin typeface="+mn-lt"/>
                    </a:rPr>
                  </a:br>
                  <a:r>
                    <a:rPr lang="en-US" sz="1000">
                      <a:latin typeface="+mn-lt"/>
                    </a:rPr>
                    <a:t>Cloud Operations</a:t>
                  </a:r>
                  <a:endParaRPr lang="en-US" sz="500">
                    <a:latin typeface="+mn-lt"/>
                  </a:endParaRPr>
                </a:p>
              </p:txBody>
            </p:sp>
            <p:pic>
              <p:nvPicPr>
                <p:cNvPr id="28" name="Graphic 27" descr="Puzzle outline">
                  <a:extLst>
                    <a:ext uri="{FF2B5EF4-FFF2-40B4-BE49-F238E27FC236}">
                      <a16:creationId xmlns:a16="http://schemas.microsoft.com/office/drawing/2014/main" id="{B6248B9E-C9A0-DC98-08C0-58F6657BF6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8099451">
                  <a:off x="1901090" y="3502757"/>
                  <a:ext cx="1840918" cy="1836914"/>
                </a:xfrm>
                <a:prstGeom prst="rect">
                  <a:avLst/>
                </a:prstGeom>
              </p:spPr>
            </p:pic>
          </p:grpSp>
        </p:grpSp>
        <p:sp>
          <p:nvSpPr>
            <p:cNvPr id="36" name="Text Placeholder 2">
              <a:extLst>
                <a:ext uri="{FF2B5EF4-FFF2-40B4-BE49-F238E27FC236}">
                  <a16:creationId xmlns:a16="http://schemas.microsoft.com/office/drawing/2014/main" id="{141A66FE-292C-8687-90C2-3B99CA181055}"/>
                </a:ext>
              </a:extLst>
            </p:cNvPr>
            <p:cNvSpPr txBox="1">
              <a:spLocks/>
            </p:cNvSpPr>
            <p:nvPr/>
          </p:nvSpPr>
          <p:spPr>
            <a:xfrm rot="12894">
              <a:off x="7257345" y="4574679"/>
              <a:ext cx="1429333" cy="4816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lang="en-US" sz="1000">
                  <a:latin typeface="+mn-lt"/>
                </a:rPr>
                <a:t> Cloud</a:t>
              </a:r>
              <a:br>
                <a:rPr lang="en-US" sz="1000">
                  <a:latin typeface="+mn-lt"/>
                </a:rPr>
              </a:br>
              <a:r>
                <a:rPr lang="en-US" sz="1000">
                  <a:latin typeface="+mn-lt"/>
                </a:rPr>
                <a:t>Modernization</a:t>
              </a:r>
            </a:p>
          </p:txBody>
        </p:sp>
      </p:grpSp>
      <p:grpSp>
        <p:nvGrpSpPr>
          <p:cNvPr id="39" name="Skills">
            <a:extLst>
              <a:ext uri="{FF2B5EF4-FFF2-40B4-BE49-F238E27FC236}">
                <a16:creationId xmlns:a16="http://schemas.microsoft.com/office/drawing/2014/main" id="{F9B16DD9-8DE5-B778-4794-F1A1F0ED8F5C}"/>
              </a:ext>
            </a:extLst>
          </p:cNvPr>
          <p:cNvGrpSpPr/>
          <p:nvPr/>
        </p:nvGrpSpPr>
        <p:grpSpPr>
          <a:xfrm>
            <a:off x="8172979" y="2721350"/>
            <a:ext cx="2330450" cy="2746343"/>
            <a:chOff x="8998889" y="2711518"/>
            <a:chExt cx="2330450" cy="2746343"/>
          </a:xfrm>
        </p:grpSpPr>
        <p:sp>
          <p:nvSpPr>
            <p:cNvPr id="2" name="Text Placeholder 2">
              <a:extLst>
                <a:ext uri="{FF2B5EF4-FFF2-40B4-BE49-F238E27FC236}">
                  <a16:creationId xmlns:a16="http://schemas.microsoft.com/office/drawing/2014/main" id="{1731B3A0-7F6F-8446-4291-A652BC108892}"/>
                </a:ext>
              </a:extLst>
            </p:cNvPr>
            <p:cNvSpPr txBox="1">
              <a:spLocks/>
            </p:cNvSpPr>
            <p:nvPr/>
          </p:nvSpPr>
          <p:spPr>
            <a:xfrm>
              <a:off x="8998889" y="2711518"/>
              <a:ext cx="2330450" cy="368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a:solidFill>
                    <a:srgbClr val="FDDA26"/>
                  </a:solidFill>
                  <a:latin typeface="+mj-lt"/>
                </a:rPr>
                <a:t>Skills </a:t>
              </a:r>
              <a:br>
                <a:rPr lang="en-US" sz="1800" b="1">
                  <a:solidFill>
                    <a:srgbClr val="FDDA26"/>
                  </a:solidFill>
                  <a:latin typeface="+mj-lt"/>
                </a:rPr>
              </a:br>
              <a:r>
                <a:rPr lang="en-US" sz="1800" b="1">
                  <a:solidFill>
                    <a:srgbClr val="FDDA26"/>
                  </a:solidFill>
                  <a:latin typeface="+mj-lt"/>
                </a:rPr>
                <a:t>Resiliency</a:t>
              </a:r>
            </a:p>
          </p:txBody>
        </p:sp>
        <p:grpSp>
          <p:nvGrpSpPr>
            <p:cNvPr id="38" name="Group 37">
              <a:extLst>
                <a:ext uri="{FF2B5EF4-FFF2-40B4-BE49-F238E27FC236}">
                  <a16:creationId xmlns:a16="http://schemas.microsoft.com/office/drawing/2014/main" id="{5A49D04E-61C2-DB94-452D-D04E50FC12B3}"/>
                </a:ext>
              </a:extLst>
            </p:cNvPr>
            <p:cNvGrpSpPr/>
            <p:nvPr/>
          </p:nvGrpSpPr>
          <p:grpSpPr>
            <a:xfrm>
              <a:off x="9088344" y="3309023"/>
              <a:ext cx="2144166" cy="2148838"/>
              <a:chOff x="9088344" y="3309023"/>
              <a:chExt cx="2144166" cy="2148838"/>
            </a:xfrm>
          </p:grpSpPr>
          <p:grpSp>
            <p:nvGrpSpPr>
              <p:cNvPr id="30" name="Group 29">
                <a:extLst>
                  <a:ext uri="{FF2B5EF4-FFF2-40B4-BE49-F238E27FC236}">
                    <a16:creationId xmlns:a16="http://schemas.microsoft.com/office/drawing/2014/main" id="{34509FBA-ABCB-72E1-A83F-EFBFC4A40C07}"/>
                  </a:ext>
                </a:extLst>
              </p:cNvPr>
              <p:cNvGrpSpPr>
                <a:grpSpLocks noChangeAspect="1"/>
              </p:cNvGrpSpPr>
              <p:nvPr/>
            </p:nvGrpSpPr>
            <p:grpSpPr>
              <a:xfrm>
                <a:off x="9088344" y="3309023"/>
                <a:ext cx="2144166" cy="2148838"/>
                <a:chOff x="1886246" y="3500755"/>
                <a:chExt cx="1836914" cy="1840918"/>
              </a:xfrm>
            </p:grpSpPr>
            <p:sp>
              <p:nvSpPr>
                <p:cNvPr id="31" name="Text Placeholder 2">
                  <a:extLst>
                    <a:ext uri="{FF2B5EF4-FFF2-40B4-BE49-F238E27FC236}">
                      <a16:creationId xmlns:a16="http://schemas.microsoft.com/office/drawing/2014/main" id="{72F41F0C-DF7C-259E-BC10-B4B2804AC12A}"/>
                    </a:ext>
                  </a:extLst>
                </p:cNvPr>
                <p:cNvSpPr txBox="1">
                  <a:spLocks/>
                </p:cNvSpPr>
                <p:nvPr/>
              </p:nvSpPr>
              <p:spPr>
                <a:xfrm rot="12894">
                  <a:off x="2196119" y="3991792"/>
                  <a:ext cx="1224514" cy="3635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lang="en-US" sz="1000">
                      <a:latin typeface="+mn-lt"/>
                    </a:rPr>
                    <a:t> Healthcare</a:t>
                  </a:r>
                  <a:br>
                    <a:rPr lang="en-US" sz="1000">
                      <a:latin typeface="+mn-lt"/>
                    </a:rPr>
                  </a:br>
                  <a:r>
                    <a:rPr lang="en-US" sz="1000">
                      <a:latin typeface="+mn-lt"/>
                    </a:rPr>
                    <a:t>Cybersecurity</a:t>
                  </a:r>
                </a:p>
              </p:txBody>
            </p:sp>
            <p:pic>
              <p:nvPicPr>
                <p:cNvPr id="32" name="Graphic 31" descr="Puzzle outline">
                  <a:extLst>
                    <a:ext uri="{FF2B5EF4-FFF2-40B4-BE49-F238E27FC236}">
                      <a16:creationId xmlns:a16="http://schemas.microsoft.com/office/drawing/2014/main" id="{204947A3-9A14-E7CD-7F40-DC127AB6FD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099451">
                  <a:off x="1884244" y="3502757"/>
                  <a:ext cx="1840918" cy="1836914"/>
                </a:xfrm>
                <a:prstGeom prst="rect">
                  <a:avLst/>
                </a:prstGeom>
              </p:spPr>
            </p:pic>
          </p:grpSp>
          <p:sp>
            <p:nvSpPr>
              <p:cNvPr id="37" name="Text Placeholder 2">
                <a:extLst>
                  <a:ext uri="{FF2B5EF4-FFF2-40B4-BE49-F238E27FC236}">
                    <a16:creationId xmlns:a16="http://schemas.microsoft.com/office/drawing/2014/main" id="{A55F2CB1-8345-E741-C43E-72272C85782F}"/>
                  </a:ext>
                </a:extLst>
              </p:cNvPr>
              <p:cNvSpPr txBox="1">
                <a:spLocks/>
              </p:cNvSpPr>
              <p:nvPr/>
            </p:nvSpPr>
            <p:spPr>
              <a:xfrm rot="12894">
                <a:off x="9445128" y="4604175"/>
                <a:ext cx="1429333" cy="424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lang="en-US" sz="1000">
                    <a:latin typeface="+mn-lt"/>
                  </a:rPr>
                  <a:t> Compliance</a:t>
                </a:r>
                <a:br>
                  <a:rPr lang="en-US" sz="1000">
                    <a:latin typeface="+mn-lt"/>
                  </a:rPr>
                </a:br>
                <a:r>
                  <a:rPr lang="en-US" sz="1000">
                    <a:latin typeface="+mn-lt"/>
                  </a:rPr>
                  <a:t>Public Cloud </a:t>
                </a:r>
              </a:p>
            </p:txBody>
          </p:sp>
        </p:grpSp>
      </p:grpSp>
      <p:sp>
        <p:nvSpPr>
          <p:cNvPr id="48" name="TextBox 47">
            <a:extLst>
              <a:ext uri="{FF2B5EF4-FFF2-40B4-BE49-F238E27FC236}">
                <a16:creationId xmlns:a16="http://schemas.microsoft.com/office/drawing/2014/main" id="{9E6478CF-F0F9-2E32-32C5-A05765249401}"/>
              </a:ext>
            </a:extLst>
          </p:cNvPr>
          <p:cNvSpPr txBox="1"/>
          <p:nvPr/>
        </p:nvSpPr>
        <p:spPr>
          <a:xfrm>
            <a:off x="9124336" y="4237846"/>
            <a:ext cx="481781" cy="400110"/>
          </a:xfrm>
          <a:prstGeom prst="rect">
            <a:avLst/>
          </a:prstGeom>
          <a:noFill/>
        </p:spPr>
        <p:txBody>
          <a:bodyPr wrap="square" rtlCol="0">
            <a:spAutoFit/>
          </a:bodyPr>
          <a:lstStyle/>
          <a:p>
            <a:pPr algn="ctr"/>
            <a:r>
              <a:rPr lang="en-US" sz="1000" b="1">
                <a:solidFill>
                  <a:schemeClr val="accent1"/>
                </a:solidFill>
              </a:rPr>
              <a:t>Staff Aug.</a:t>
            </a:r>
          </a:p>
        </p:txBody>
      </p:sp>
    </p:spTree>
    <p:extLst>
      <p:ext uri="{BB962C8B-B14F-4D97-AF65-F5344CB8AC3E}">
        <p14:creationId xmlns:p14="http://schemas.microsoft.com/office/powerpoint/2010/main" val="371400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7AF20-A486-154F-EBF6-10B49EC995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0656813-CCF0-C911-4940-2FAA253216A6}"/>
              </a:ext>
            </a:extLst>
          </p:cNvPr>
          <p:cNvSpPr txBox="1"/>
          <p:nvPr/>
        </p:nvSpPr>
        <p:spPr>
          <a:xfrm>
            <a:off x="1063190" y="4691390"/>
            <a:ext cx="5443488" cy="163121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2400">
                <a:solidFill>
                  <a:prstClr val="white"/>
                </a:solidFill>
                <a:latin typeface="Lato" panose="020F0502020204030203" pitchFamily="34" charset="77"/>
              </a:rPr>
              <a:t>End-to-End </a:t>
            </a:r>
            <a:r>
              <a:rPr kumimoji="0" lang="en-US" sz="2400" b="0" i="0" u="none" strike="noStrike" kern="1200" cap="none" spc="0" normalizeH="0" baseline="0" noProof="0">
                <a:ln>
                  <a:noFill/>
                </a:ln>
                <a:solidFill>
                  <a:prstClr val="white"/>
                </a:solidFill>
                <a:effectLst/>
                <a:uLnTx/>
                <a:uFillTx/>
                <a:latin typeface="Lato" panose="020F0502020204030203" pitchFamily="34" charset="77"/>
                <a:ea typeface="+mn-ea"/>
                <a:cs typeface="+mn-cs"/>
              </a:rPr>
              <a:t>Cyber Resilience</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2400">
                <a:solidFill>
                  <a:prstClr val="white"/>
                </a:solidFill>
                <a:latin typeface="Lato" panose="020F0502020204030203" pitchFamily="34" charset="77"/>
              </a:rPr>
              <a:t>Cloud Operations Resilience</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2400">
                <a:solidFill>
                  <a:prstClr val="white"/>
                </a:solidFill>
                <a:latin typeface="Lato" panose="020F0502020204030203" pitchFamily="34" charset="77"/>
              </a:rPr>
              <a:t>Cloud Strategy Acceleration</a:t>
            </a:r>
            <a:endParaRPr kumimoji="0" lang="en-US" sz="24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2800" b="0" i="0" u="none" strike="noStrike" kern="1200" cap="none" spc="0" normalizeH="0" baseline="0" noProof="0">
              <a:ln>
                <a:noFill/>
              </a:ln>
              <a:solidFill>
                <a:prstClr val="white"/>
              </a:solidFill>
              <a:effectLst/>
              <a:uLnTx/>
              <a:uFillTx/>
              <a:latin typeface="Lato" panose="020F0502020204030203" pitchFamily="34" charset="77"/>
              <a:ea typeface="+mn-ea"/>
              <a:cs typeface="+mn-cs"/>
            </a:endParaRPr>
          </a:p>
        </p:txBody>
      </p:sp>
      <p:sp>
        <p:nvSpPr>
          <p:cNvPr id="3" name="TextBox 2">
            <a:extLst>
              <a:ext uri="{FF2B5EF4-FFF2-40B4-BE49-F238E27FC236}">
                <a16:creationId xmlns:a16="http://schemas.microsoft.com/office/drawing/2014/main" id="{C9C97C6A-BF7C-1E4D-F127-8A876D761D45}"/>
              </a:ext>
            </a:extLst>
          </p:cNvPr>
          <p:cNvSpPr txBox="1"/>
          <p:nvPr/>
        </p:nvSpPr>
        <p:spPr>
          <a:xfrm>
            <a:off x="1024748" y="2595438"/>
            <a:ext cx="9109852" cy="1667123"/>
          </a:xfrm>
          <a:prstGeom prst="rect">
            <a:avLst/>
          </a:prstGeom>
          <a:noFill/>
        </p:spPr>
        <p:txBody>
          <a:bodyPr wrap="square" lIns="0" tIns="0" rIns="0" bIns="0"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6000" b="0" i="0" u="none" strike="noStrike" kern="1200" cap="none" spc="-300" normalizeH="0" baseline="0" noProof="0" err="1">
                <a:ln>
                  <a:noFill/>
                </a:ln>
                <a:solidFill>
                  <a:srgbClr val="FDDA25"/>
                </a:solidFill>
                <a:effectLst/>
                <a:uLnTx/>
                <a:uFillTx/>
                <a:latin typeface="Oswald Medium" pitchFamily="2" charset="77"/>
                <a:ea typeface="+mn-ea"/>
                <a:cs typeface="Poppins ExtraBold" panose="00000900000000000000" pitchFamily="2" charset="0"/>
              </a:rPr>
              <a:t>Safegaurding</a:t>
            </a:r>
            <a:r>
              <a:rPr kumimoji="0" lang="en-US" sz="6000" b="0" i="0" u="none" strike="noStrike" kern="1200" cap="none" spc="-300" normalizeH="0" baseline="0" noProof="0">
                <a:ln>
                  <a:noFill/>
                </a:ln>
                <a:solidFill>
                  <a:srgbClr val="FDDA25"/>
                </a:solidFill>
                <a:effectLst/>
                <a:uLnTx/>
                <a:uFillTx/>
                <a:latin typeface="Oswald Medium" pitchFamily="2" charset="77"/>
                <a:ea typeface="+mn-ea"/>
                <a:cs typeface="Poppins ExtraBold" panose="00000900000000000000" pitchFamily="2" charset="0"/>
              </a:rPr>
              <a:t> Healthcare PHI Managed Cyber &amp; Cloud Resilience</a:t>
            </a:r>
          </a:p>
        </p:txBody>
      </p:sp>
    </p:spTree>
    <p:extLst>
      <p:ext uri="{BB962C8B-B14F-4D97-AF65-F5344CB8AC3E}">
        <p14:creationId xmlns:p14="http://schemas.microsoft.com/office/powerpoint/2010/main" val="227071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561C3-26F5-4F18-AD9F-4AAAAE1C7D2B}"/>
              </a:ext>
            </a:extLst>
          </p:cNvPr>
          <p:cNvSpPr txBox="1"/>
          <p:nvPr/>
        </p:nvSpPr>
        <p:spPr>
          <a:xfrm>
            <a:off x="1241777" y="2149355"/>
            <a:ext cx="7437528" cy="192360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300" normalizeH="0" baseline="0" noProof="0">
                <a:ln>
                  <a:noFill/>
                </a:ln>
                <a:solidFill>
                  <a:srgbClr val="FDDA25"/>
                </a:solidFill>
                <a:effectLst/>
                <a:uLnTx/>
                <a:uFillTx/>
                <a:latin typeface="Oswald Medium" pitchFamily="2" charset="77"/>
                <a:ea typeface="+mn-ea"/>
                <a:cs typeface="Poppins ExtraBold" panose="00000900000000000000" pitchFamily="2" charset="0"/>
              </a:rPr>
              <a:t>APPPENDIX</a:t>
            </a:r>
          </a:p>
        </p:txBody>
      </p:sp>
    </p:spTree>
    <p:extLst>
      <p:ext uri="{BB962C8B-B14F-4D97-AF65-F5344CB8AC3E}">
        <p14:creationId xmlns:p14="http://schemas.microsoft.com/office/powerpoint/2010/main" val="164091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364572-6F56-A072-7512-EB7CC70C3835}"/>
              </a:ext>
            </a:extLst>
          </p:cNvPr>
          <p:cNvSpPr/>
          <p:nvPr/>
        </p:nvSpPr>
        <p:spPr>
          <a:xfrm>
            <a:off x="3058" y="99837"/>
            <a:ext cx="17114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8" name="Rectangle 7">
            <a:extLst>
              <a:ext uri="{FF2B5EF4-FFF2-40B4-BE49-F238E27FC236}">
                <a16:creationId xmlns:a16="http://schemas.microsoft.com/office/drawing/2014/main" id="{01DB9ABA-2871-5DAC-27E2-3D3C7414866A}"/>
              </a:ext>
            </a:extLst>
          </p:cNvPr>
          <p:cNvSpPr/>
          <p:nvPr/>
        </p:nvSpPr>
        <p:spPr>
          <a:xfrm>
            <a:off x="0" y="0"/>
            <a:ext cx="1711442" cy="122048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56" name="Freeform 55">
            <a:extLst>
              <a:ext uri="{FF2B5EF4-FFF2-40B4-BE49-F238E27FC236}">
                <a16:creationId xmlns:a16="http://schemas.microsoft.com/office/drawing/2014/main" id="{9CFF472C-9D49-0D2C-8C19-0ABCBF292E49}"/>
              </a:ext>
            </a:extLst>
          </p:cNvPr>
          <p:cNvSpPr/>
          <p:nvPr/>
        </p:nvSpPr>
        <p:spPr>
          <a:xfrm>
            <a:off x="243762" y="203621"/>
            <a:ext cx="1467681" cy="2033742"/>
          </a:xfrm>
          <a:custGeom>
            <a:avLst/>
            <a:gdLst>
              <a:gd name="connsiteX0" fmla="*/ 1016871 w 1467681"/>
              <a:gd name="connsiteY0" fmla="*/ 0 h 2033742"/>
              <a:gd name="connsiteX1" fmla="*/ 1412683 w 1467681"/>
              <a:gd name="connsiteY1" fmla="*/ 79911 h 2033742"/>
              <a:gd name="connsiteX2" fmla="*/ 1467681 w 1467681"/>
              <a:gd name="connsiteY2" fmla="*/ 109763 h 2033742"/>
              <a:gd name="connsiteX3" fmla="*/ 1467681 w 1467681"/>
              <a:gd name="connsiteY3" fmla="*/ 1923979 h 2033742"/>
              <a:gd name="connsiteX4" fmla="*/ 1412683 w 1467681"/>
              <a:gd name="connsiteY4" fmla="*/ 1953831 h 2033742"/>
              <a:gd name="connsiteX5" fmla="*/ 1016871 w 1467681"/>
              <a:gd name="connsiteY5" fmla="*/ 2033742 h 2033742"/>
              <a:gd name="connsiteX6" fmla="*/ 0 w 1467681"/>
              <a:gd name="connsiteY6" fmla="*/ 1016871 h 2033742"/>
              <a:gd name="connsiteX7" fmla="*/ 1016871 w 1467681"/>
              <a:gd name="connsiteY7" fmla="*/ 0 h 20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7681" h="2033742">
                <a:moveTo>
                  <a:pt x="1016871" y="0"/>
                </a:moveTo>
                <a:cubicBezTo>
                  <a:pt x="1157272" y="0"/>
                  <a:pt x="1291026" y="28454"/>
                  <a:pt x="1412683" y="79911"/>
                </a:cubicBezTo>
                <a:lnTo>
                  <a:pt x="1467681" y="109763"/>
                </a:lnTo>
                <a:lnTo>
                  <a:pt x="1467681" y="1923979"/>
                </a:lnTo>
                <a:lnTo>
                  <a:pt x="1412683" y="1953831"/>
                </a:lnTo>
                <a:cubicBezTo>
                  <a:pt x="1291026" y="2005288"/>
                  <a:pt x="1157272" y="2033742"/>
                  <a:pt x="1016871" y="2033742"/>
                </a:cubicBezTo>
                <a:cubicBezTo>
                  <a:pt x="455269" y="2033742"/>
                  <a:pt x="0" y="1578473"/>
                  <a:pt x="0" y="1016871"/>
                </a:cubicBezTo>
                <a:cubicBezTo>
                  <a:pt x="0" y="455269"/>
                  <a:pt x="455269" y="0"/>
                  <a:pt x="1016871" y="0"/>
                </a:cubicBezTo>
                <a:close/>
              </a:path>
            </a:pathLst>
          </a:custGeom>
          <a:solidFill>
            <a:schemeClr val="accent5">
              <a:lumMod val="60000"/>
              <a:lumOff val="40000"/>
              <a:alpha val="638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6" name="TextBox 5">
            <a:extLst>
              <a:ext uri="{FF2B5EF4-FFF2-40B4-BE49-F238E27FC236}">
                <a16:creationId xmlns:a16="http://schemas.microsoft.com/office/drawing/2014/main" id="{3BD15B54-3D6F-989D-769B-B60D268CFE9F}"/>
              </a:ext>
            </a:extLst>
          </p:cNvPr>
          <p:cNvSpPr txBox="1"/>
          <p:nvPr/>
        </p:nvSpPr>
        <p:spPr>
          <a:xfrm>
            <a:off x="2388462" y="356461"/>
            <a:ext cx="8855698" cy="172806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Montserrat"/>
                <a:ea typeface="+mn-ea"/>
                <a:cs typeface="+mn-cs"/>
              </a:rPr>
              <a:t>Continuous Cloud Compliance</a:t>
            </a:r>
            <a:endParaRPr kumimoji="0" lang="en-US" sz="3200" b="1" i="0" u="none" strike="noStrike" kern="1200" cap="none" spc="0" normalizeH="0" baseline="0" noProof="0">
              <a:ln>
                <a:noFill/>
              </a:ln>
              <a:solidFill>
                <a:srgbClr val="000000"/>
              </a:solidFill>
              <a:effectLst/>
              <a:uLnTx/>
              <a:uFillTx/>
              <a:latin typeface="Montserrat"/>
              <a:ea typeface="+mn-ea"/>
              <a:cs typeface="+mn-cs"/>
            </a:endParaRPr>
          </a:p>
        </p:txBody>
      </p:sp>
      <p:pic>
        <p:nvPicPr>
          <p:cNvPr id="31" name="Picture 30">
            <a:extLst>
              <a:ext uri="{FF2B5EF4-FFF2-40B4-BE49-F238E27FC236}">
                <a16:creationId xmlns:a16="http://schemas.microsoft.com/office/drawing/2014/main" id="{C3D497BD-24DF-DABB-FDE0-2E00F5F0D118}"/>
              </a:ext>
            </a:extLst>
          </p:cNvPr>
          <p:cNvPicPr>
            <a:picLocks noChangeAspect="1"/>
          </p:cNvPicPr>
          <p:nvPr/>
        </p:nvPicPr>
        <p:blipFill>
          <a:blip r:embed="rId3">
            <a:alphaModFix amt="30000"/>
          </a:blip>
          <a:stretch>
            <a:fillRect/>
          </a:stretch>
        </p:blipFill>
        <p:spPr>
          <a:xfrm>
            <a:off x="8005863" y="4266709"/>
            <a:ext cx="533378" cy="432359"/>
          </a:xfrm>
          <a:prstGeom prst="rect">
            <a:avLst/>
          </a:prstGeom>
        </p:spPr>
      </p:pic>
      <p:sp>
        <p:nvSpPr>
          <p:cNvPr id="4" name="Oval 3">
            <a:extLst>
              <a:ext uri="{FF2B5EF4-FFF2-40B4-BE49-F238E27FC236}">
                <a16:creationId xmlns:a16="http://schemas.microsoft.com/office/drawing/2014/main" id="{9F061CCE-9906-5ECF-1B99-68E9090112C4}"/>
              </a:ext>
            </a:extLst>
          </p:cNvPr>
          <p:cNvSpPr/>
          <p:nvPr/>
        </p:nvSpPr>
        <p:spPr>
          <a:xfrm>
            <a:off x="396602" y="356461"/>
            <a:ext cx="1728061" cy="1728061"/>
          </a:xfrm>
          <a:prstGeom prst="ellipse">
            <a:avLst/>
          </a:prstGeom>
          <a:solidFill>
            <a:schemeClr val="bg1"/>
          </a:solidFill>
          <a:ln>
            <a:noFill/>
          </a:ln>
          <a:effectLst>
            <a:outerShdw blurRad="179679" dist="117411" dir="5400000" algn="t" rotWithShape="0">
              <a:prstClr val="black">
                <a:alpha val="18426"/>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a:ea typeface="+mn-ea"/>
              <a:cs typeface="+mn-cs"/>
            </a:endParaRPr>
          </a:p>
        </p:txBody>
      </p:sp>
      <p:sp>
        <p:nvSpPr>
          <p:cNvPr id="15" name="Oval 14">
            <a:extLst>
              <a:ext uri="{FF2B5EF4-FFF2-40B4-BE49-F238E27FC236}">
                <a16:creationId xmlns:a16="http://schemas.microsoft.com/office/drawing/2014/main" id="{823C757C-DB23-C8E9-1F36-5E01B7EB939D}"/>
              </a:ext>
            </a:extLst>
          </p:cNvPr>
          <p:cNvSpPr/>
          <p:nvPr/>
        </p:nvSpPr>
        <p:spPr>
          <a:xfrm>
            <a:off x="514233" y="474092"/>
            <a:ext cx="1492798" cy="1492798"/>
          </a:xfrm>
          <a:prstGeom prst="ellipse">
            <a:avLst/>
          </a:prstGeom>
          <a:noFill/>
          <a:ln w="25400">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a:ea typeface="+mn-ea"/>
              <a:cs typeface="+mn-cs"/>
            </a:endParaRPr>
          </a:p>
        </p:txBody>
      </p:sp>
      <p:pic>
        <p:nvPicPr>
          <p:cNvPr id="36" name="Picture 35">
            <a:extLst>
              <a:ext uri="{FF2B5EF4-FFF2-40B4-BE49-F238E27FC236}">
                <a16:creationId xmlns:a16="http://schemas.microsoft.com/office/drawing/2014/main" id="{6DA84181-D551-52FB-DC5D-F80ED271C312}"/>
              </a:ext>
            </a:extLst>
          </p:cNvPr>
          <p:cNvPicPr>
            <a:picLocks noChangeAspect="1"/>
          </p:cNvPicPr>
          <p:nvPr/>
        </p:nvPicPr>
        <p:blipFill>
          <a:blip r:embed="rId4"/>
          <a:stretch>
            <a:fillRect/>
          </a:stretch>
        </p:blipFill>
        <p:spPr>
          <a:xfrm>
            <a:off x="778032" y="928391"/>
            <a:ext cx="965200" cy="584200"/>
          </a:xfrm>
          <a:prstGeom prst="rect">
            <a:avLst/>
          </a:prstGeom>
        </p:spPr>
      </p:pic>
      <p:cxnSp>
        <p:nvCxnSpPr>
          <p:cNvPr id="39" name="Straight Connector 38">
            <a:extLst>
              <a:ext uri="{FF2B5EF4-FFF2-40B4-BE49-F238E27FC236}">
                <a16:creationId xmlns:a16="http://schemas.microsoft.com/office/drawing/2014/main" id="{CBB563E6-393D-C936-56D6-A6EC3D3335ED}"/>
              </a:ext>
            </a:extLst>
          </p:cNvPr>
          <p:cNvCxnSpPr/>
          <p:nvPr/>
        </p:nvCxnSpPr>
        <p:spPr>
          <a:xfrm flipH="1">
            <a:off x="0" y="1220491"/>
            <a:ext cx="51423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CFE9556-6566-1530-02F4-4C687102AB3F}"/>
              </a:ext>
            </a:extLst>
          </p:cNvPr>
          <p:cNvSpPr txBox="1"/>
          <p:nvPr/>
        </p:nvSpPr>
        <p:spPr>
          <a:xfrm>
            <a:off x="2150166" y="2534029"/>
            <a:ext cx="6189910" cy="4173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41300" marR="0" lvl="1" indent="0" algn="l" defTabSz="914400" rtl="0" eaLnBrk="1" fontAlgn="auto" latinLnBrk="0" hangingPunct="1">
              <a:lnSpc>
                <a:spcPct val="130000"/>
              </a:lnSpc>
              <a:spcBef>
                <a:spcPts val="500"/>
              </a:spcBef>
              <a:spcAft>
                <a:spcPts val="0"/>
              </a:spcAft>
              <a:buClrTx/>
              <a:buSzTx/>
              <a:buFontTx/>
              <a:buNone/>
              <a:tabLst/>
              <a:defRPr/>
            </a:pPr>
            <a:r>
              <a:rPr kumimoji="0" lang="en-US" sz="1100" b="1" i="0" u="none" strike="noStrike" kern="1200" cap="none" spc="0" normalizeH="0" baseline="0" noProof="0">
                <a:ln>
                  <a:noFill/>
                </a:ln>
                <a:solidFill>
                  <a:srgbClr val="292D30">
                    <a:lumMod val="25000"/>
                    <a:lumOff val="75000"/>
                  </a:srgbClr>
                </a:solidFill>
                <a:effectLst/>
                <a:uLnTx/>
                <a:uFillTx/>
                <a:latin typeface="Montserrat"/>
                <a:ea typeface="+mn-ea"/>
                <a:cs typeface="+mn-cs"/>
              </a:rPr>
              <a:t>KEY FEATURES</a:t>
            </a:r>
            <a:br>
              <a:rPr kumimoji="0" lang="en-US" sz="1100" b="1" i="0" u="none" strike="noStrike" kern="1200" cap="none" spc="0" normalizeH="0" baseline="0" noProof="0">
                <a:ln>
                  <a:noFill/>
                </a:ln>
                <a:solidFill>
                  <a:srgbClr val="292D30">
                    <a:lumMod val="25000"/>
                    <a:lumOff val="75000"/>
                  </a:srgbClr>
                </a:solidFill>
                <a:effectLst/>
                <a:uLnTx/>
                <a:uFillTx/>
                <a:latin typeface="Montserrat"/>
                <a:ea typeface="+mn-ea"/>
                <a:cs typeface="+mn-cs"/>
              </a:rPr>
            </a:br>
            <a:endParaRPr kumimoji="0" lang="en-US" sz="1100" b="1" i="0" u="none" strike="noStrike" kern="1200" cap="none" spc="0" normalizeH="0" baseline="0" noProof="0">
              <a:ln>
                <a:noFill/>
              </a:ln>
              <a:solidFill>
                <a:srgbClr val="292D30">
                  <a:lumMod val="25000"/>
                  <a:lumOff val="75000"/>
                </a:srgbClr>
              </a:solidFill>
              <a:effectLst/>
              <a:uLnTx/>
              <a:uFillTx/>
              <a:latin typeface="Montserrat"/>
              <a:ea typeface="+mn-ea"/>
              <a:cs typeface="+mn-cs"/>
            </a:endParaRP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mn-ea"/>
                <a:cs typeface="+mn-cs"/>
              </a:rPr>
              <a:t>Regulatory Policy as Code Engine</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mn-ea"/>
                <a:cs typeface="+mn-cs"/>
              </a:rPr>
              <a:t>Detects &amp; Protects Sensitive Data </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mn-ea"/>
                <a:cs typeface="+mn-cs"/>
              </a:rPr>
              <a:t>Risk Identification, Prioritization &amp; Mitigation</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mn-ea"/>
                <a:cs typeface="+mn-cs"/>
              </a:rPr>
              <a:t>Automated, Prescriptive, Guided &amp; </a:t>
            </a:r>
            <a:br>
              <a:rPr kumimoji="0" lang="en-US" sz="1800" b="0" i="0" u="none" strike="noStrike" kern="1200" cap="none" spc="0" normalizeH="0" baseline="0" noProof="0">
                <a:ln>
                  <a:noFill/>
                </a:ln>
                <a:solidFill>
                  <a:srgbClr val="373D40"/>
                </a:solidFill>
                <a:effectLst/>
                <a:uLnTx/>
                <a:uFillTx/>
                <a:latin typeface="Lato Light"/>
                <a:ea typeface="+mn-ea"/>
                <a:cs typeface="+mn-cs"/>
              </a:rPr>
            </a:br>
            <a:r>
              <a:rPr kumimoji="0" lang="en-US" sz="1800" b="0" i="0" u="none" strike="noStrike" kern="1200" cap="none" spc="0" normalizeH="0" baseline="0" noProof="0">
                <a:ln>
                  <a:noFill/>
                </a:ln>
                <a:solidFill>
                  <a:srgbClr val="373D40"/>
                </a:solidFill>
                <a:effectLst/>
                <a:uLnTx/>
                <a:uFillTx/>
                <a:latin typeface="Lato Light"/>
                <a:ea typeface="+mn-ea"/>
                <a:cs typeface="+mn-cs"/>
              </a:rPr>
              <a:t>Managed Remediations</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mn-ea"/>
                <a:cs typeface="+mn-cs"/>
              </a:rPr>
              <a:t>Audit-ready Reports</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100" b="1" i="0" u="none" strike="noStrike" kern="1200" cap="none" spc="0" normalizeH="0" baseline="0" noProof="0">
              <a:ln>
                <a:noFill/>
              </a:ln>
              <a:solidFill>
                <a:srgbClr val="292D30">
                  <a:lumMod val="25000"/>
                  <a:lumOff val="75000"/>
                </a:srgbClr>
              </a:solidFill>
              <a:effectLst/>
              <a:uLnTx/>
              <a:uFillTx/>
              <a:latin typeface="Montserrat"/>
              <a:ea typeface="+mn-ea"/>
              <a:cs typeface="+mn-cs"/>
            </a:endParaRPr>
          </a:p>
        </p:txBody>
      </p:sp>
      <p:grpSp>
        <p:nvGrpSpPr>
          <p:cNvPr id="55" name="Group 54">
            <a:extLst>
              <a:ext uri="{FF2B5EF4-FFF2-40B4-BE49-F238E27FC236}">
                <a16:creationId xmlns:a16="http://schemas.microsoft.com/office/drawing/2014/main" id="{52EA7468-3667-5AB5-FF27-5FF3C6ECCD5C}"/>
              </a:ext>
            </a:extLst>
          </p:cNvPr>
          <p:cNvGrpSpPr/>
          <p:nvPr/>
        </p:nvGrpSpPr>
        <p:grpSpPr>
          <a:xfrm>
            <a:off x="7799287" y="2084522"/>
            <a:ext cx="6352165" cy="3239360"/>
            <a:chOff x="7139810" y="1449093"/>
            <a:chExt cx="6171038" cy="3157090"/>
          </a:xfrm>
        </p:grpSpPr>
        <p:pic>
          <p:nvPicPr>
            <p:cNvPr id="54" name="Picture 53" descr="A screenshot of a computer&#10;&#10;Description automatically generated">
              <a:extLst>
                <a:ext uri="{FF2B5EF4-FFF2-40B4-BE49-F238E27FC236}">
                  <a16:creationId xmlns:a16="http://schemas.microsoft.com/office/drawing/2014/main" id="{C129988C-B724-7FCD-31BE-5605D7488D1A}"/>
                </a:ext>
              </a:extLst>
            </p:cNvPr>
            <p:cNvPicPr>
              <a:picLocks noChangeAspect="1"/>
            </p:cNvPicPr>
            <p:nvPr/>
          </p:nvPicPr>
          <p:blipFill>
            <a:blip r:embed="rId5"/>
            <a:stretch>
              <a:fillRect/>
            </a:stretch>
          </p:blipFill>
          <p:spPr>
            <a:xfrm>
              <a:off x="7743081" y="1577921"/>
              <a:ext cx="4967207" cy="2794054"/>
            </a:xfrm>
            <a:prstGeom prst="rect">
              <a:avLst/>
            </a:prstGeom>
          </p:spPr>
        </p:pic>
        <p:pic>
          <p:nvPicPr>
            <p:cNvPr id="52" name="Picture 51">
              <a:extLst>
                <a:ext uri="{FF2B5EF4-FFF2-40B4-BE49-F238E27FC236}">
                  <a16:creationId xmlns:a16="http://schemas.microsoft.com/office/drawing/2014/main" id="{66887FB4-7717-E72D-98B5-074378D84741}"/>
                </a:ext>
              </a:extLst>
            </p:cNvPr>
            <p:cNvPicPr>
              <a:picLocks noChangeAspect="1"/>
            </p:cNvPicPr>
            <p:nvPr/>
          </p:nvPicPr>
          <p:blipFill>
            <a:blip r:embed="rId6"/>
            <a:stretch>
              <a:fillRect/>
            </a:stretch>
          </p:blipFill>
          <p:spPr>
            <a:xfrm>
              <a:off x="7139810" y="1449093"/>
              <a:ext cx="6171038" cy="3157090"/>
            </a:xfrm>
            <a:prstGeom prst="rect">
              <a:avLst/>
            </a:prstGeom>
          </p:spPr>
        </p:pic>
      </p:grpSp>
      <p:pic>
        <p:nvPicPr>
          <p:cNvPr id="3" name="Graphic 2">
            <a:extLst>
              <a:ext uri="{FF2B5EF4-FFF2-40B4-BE49-F238E27FC236}">
                <a16:creationId xmlns:a16="http://schemas.microsoft.com/office/drawing/2014/main" id="{36C85A5E-AA4E-DF98-FA5F-D4FD05B30F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61844" y="5975529"/>
            <a:ext cx="1066380" cy="233855"/>
          </a:xfrm>
          <a:prstGeom prst="rect">
            <a:avLst/>
          </a:prstGeom>
        </p:spPr>
      </p:pic>
      <p:sp>
        <p:nvSpPr>
          <p:cNvPr id="5" name="TextBox 4">
            <a:extLst>
              <a:ext uri="{FF2B5EF4-FFF2-40B4-BE49-F238E27FC236}">
                <a16:creationId xmlns:a16="http://schemas.microsoft.com/office/drawing/2014/main" id="{588914B1-9C37-0C00-2B78-4EE056C992C4}"/>
              </a:ext>
            </a:extLst>
          </p:cNvPr>
          <p:cNvSpPr txBox="1"/>
          <p:nvPr/>
        </p:nvSpPr>
        <p:spPr>
          <a:xfrm>
            <a:off x="2636542" y="1714143"/>
            <a:ext cx="54854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Lato Light"/>
                <a:ea typeface="Lato Light"/>
                <a:cs typeface="Lato Light"/>
              </a:rPr>
              <a:t>The CyberHeath™ Platform, enforces compliance to HIPAA, HITRUST, NIST, GDPR and more.</a:t>
            </a:r>
            <a:endParaRPr kumimoji="0" lang="en-US" sz="1800" b="0" i="0" u="none" strike="noStrike" kern="1200" cap="none" spc="0" normalizeH="0" baseline="0" noProof="0">
              <a:ln>
                <a:noFill/>
              </a:ln>
              <a:solidFill>
                <a:srgbClr val="000000"/>
              </a:solidFill>
              <a:effectLst/>
              <a:uLnTx/>
              <a:uFillTx/>
              <a:latin typeface="Lato Light"/>
              <a:ea typeface="+mn-ea"/>
              <a:cs typeface="+mn-cs"/>
            </a:endParaRPr>
          </a:p>
        </p:txBody>
      </p:sp>
      <p:sp>
        <p:nvSpPr>
          <p:cNvPr id="7" name="Triangle 6">
            <a:extLst>
              <a:ext uri="{FF2B5EF4-FFF2-40B4-BE49-F238E27FC236}">
                <a16:creationId xmlns:a16="http://schemas.microsoft.com/office/drawing/2014/main" id="{224E2189-AB31-B0C0-B169-6FAF6AA6A6A2}"/>
              </a:ext>
            </a:extLst>
          </p:cNvPr>
          <p:cNvSpPr/>
          <p:nvPr/>
        </p:nvSpPr>
        <p:spPr>
          <a:xfrm rot="5400000">
            <a:off x="2478820" y="1788998"/>
            <a:ext cx="169405" cy="146039"/>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a:ea typeface="+mn-ea"/>
              <a:cs typeface="+mn-cs"/>
            </a:endParaRPr>
          </a:p>
        </p:txBody>
      </p:sp>
      <p:pic>
        <p:nvPicPr>
          <p:cNvPr id="12" name="Picture 11">
            <a:extLst>
              <a:ext uri="{FF2B5EF4-FFF2-40B4-BE49-F238E27FC236}">
                <a16:creationId xmlns:a16="http://schemas.microsoft.com/office/drawing/2014/main" id="{1A71D917-35A3-3ACC-5EDE-08CE7D33C73E}"/>
              </a:ext>
            </a:extLst>
          </p:cNvPr>
          <p:cNvPicPr>
            <a:picLocks noChangeAspect="1"/>
          </p:cNvPicPr>
          <p:nvPr/>
        </p:nvPicPr>
        <p:blipFill>
          <a:blip r:embed="rId3">
            <a:alphaModFix amt="30000"/>
          </a:blip>
          <a:stretch>
            <a:fillRect/>
          </a:stretch>
        </p:blipFill>
        <p:spPr>
          <a:xfrm rot="10800000">
            <a:off x="11441803" y="5668801"/>
            <a:ext cx="533378" cy="432359"/>
          </a:xfrm>
          <a:prstGeom prst="rect">
            <a:avLst/>
          </a:prstGeom>
        </p:spPr>
      </p:pic>
    </p:spTree>
    <p:extLst>
      <p:ext uri="{BB962C8B-B14F-4D97-AF65-F5344CB8AC3E}">
        <p14:creationId xmlns:p14="http://schemas.microsoft.com/office/powerpoint/2010/main" val="2169182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364572-6F56-A072-7512-EB7CC70C3835}"/>
              </a:ext>
            </a:extLst>
          </p:cNvPr>
          <p:cNvSpPr/>
          <p:nvPr/>
        </p:nvSpPr>
        <p:spPr>
          <a:xfrm>
            <a:off x="0" y="195325"/>
            <a:ext cx="17114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7" name="Rectangle 6">
            <a:extLst>
              <a:ext uri="{FF2B5EF4-FFF2-40B4-BE49-F238E27FC236}">
                <a16:creationId xmlns:a16="http://schemas.microsoft.com/office/drawing/2014/main" id="{71FDBB87-A07B-199F-E81B-75A4A7BAA8B2}"/>
              </a:ext>
            </a:extLst>
          </p:cNvPr>
          <p:cNvSpPr/>
          <p:nvPr/>
        </p:nvSpPr>
        <p:spPr>
          <a:xfrm>
            <a:off x="0" y="0"/>
            <a:ext cx="1711442" cy="122048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8" name="Freeform 7">
            <a:extLst>
              <a:ext uri="{FF2B5EF4-FFF2-40B4-BE49-F238E27FC236}">
                <a16:creationId xmlns:a16="http://schemas.microsoft.com/office/drawing/2014/main" id="{379D6148-6C92-C008-3BDB-FB342A1B5EA7}"/>
              </a:ext>
            </a:extLst>
          </p:cNvPr>
          <p:cNvSpPr/>
          <p:nvPr/>
        </p:nvSpPr>
        <p:spPr>
          <a:xfrm>
            <a:off x="243762" y="203621"/>
            <a:ext cx="1467681" cy="2033742"/>
          </a:xfrm>
          <a:custGeom>
            <a:avLst/>
            <a:gdLst>
              <a:gd name="connsiteX0" fmla="*/ 1016871 w 1467681"/>
              <a:gd name="connsiteY0" fmla="*/ 0 h 2033742"/>
              <a:gd name="connsiteX1" fmla="*/ 1412683 w 1467681"/>
              <a:gd name="connsiteY1" fmla="*/ 79911 h 2033742"/>
              <a:gd name="connsiteX2" fmla="*/ 1467681 w 1467681"/>
              <a:gd name="connsiteY2" fmla="*/ 109763 h 2033742"/>
              <a:gd name="connsiteX3" fmla="*/ 1467681 w 1467681"/>
              <a:gd name="connsiteY3" fmla="*/ 1923979 h 2033742"/>
              <a:gd name="connsiteX4" fmla="*/ 1412683 w 1467681"/>
              <a:gd name="connsiteY4" fmla="*/ 1953831 h 2033742"/>
              <a:gd name="connsiteX5" fmla="*/ 1016871 w 1467681"/>
              <a:gd name="connsiteY5" fmla="*/ 2033742 h 2033742"/>
              <a:gd name="connsiteX6" fmla="*/ 0 w 1467681"/>
              <a:gd name="connsiteY6" fmla="*/ 1016871 h 2033742"/>
              <a:gd name="connsiteX7" fmla="*/ 1016871 w 1467681"/>
              <a:gd name="connsiteY7" fmla="*/ 0 h 20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7681" h="2033742">
                <a:moveTo>
                  <a:pt x="1016871" y="0"/>
                </a:moveTo>
                <a:cubicBezTo>
                  <a:pt x="1157272" y="0"/>
                  <a:pt x="1291026" y="28454"/>
                  <a:pt x="1412683" y="79911"/>
                </a:cubicBezTo>
                <a:lnTo>
                  <a:pt x="1467681" y="109763"/>
                </a:lnTo>
                <a:lnTo>
                  <a:pt x="1467681" y="1923979"/>
                </a:lnTo>
                <a:lnTo>
                  <a:pt x="1412683" y="1953831"/>
                </a:lnTo>
                <a:cubicBezTo>
                  <a:pt x="1291026" y="2005288"/>
                  <a:pt x="1157272" y="2033742"/>
                  <a:pt x="1016871" y="2033742"/>
                </a:cubicBezTo>
                <a:cubicBezTo>
                  <a:pt x="455269" y="2033742"/>
                  <a:pt x="0" y="1578473"/>
                  <a:pt x="0" y="1016871"/>
                </a:cubicBezTo>
                <a:cubicBezTo>
                  <a:pt x="0" y="455269"/>
                  <a:pt x="455269" y="0"/>
                  <a:pt x="1016871" y="0"/>
                </a:cubicBezTo>
                <a:close/>
              </a:path>
            </a:pathLst>
          </a:custGeom>
          <a:solidFill>
            <a:schemeClr val="accent5">
              <a:lumMod val="60000"/>
              <a:lumOff val="40000"/>
              <a:alpha val="638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6" name="TextBox 5">
            <a:extLst>
              <a:ext uri="{FF2B5EF4-FFF2-40B4-BE49-F238E27FC236}">
                <a16:creationId xmlns:a16="http://schemas.microsoft.com/office/drawing/2014/main" id="{3BD15B54-3D6F-989D-769B-B60D268CFE9F}"/>
              </a:ext>
            </a:extLst>
          </p:cNvPr>
          <p:cNvSpPr txBox="1"/>
          <p:nvPr/>
        </p:nvSpPr>
        <p:spPr>
          <a:xfrm>
            <a:off x="2403836" y="356461"/>
            <a:ext cx="8855698" cy="172806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Montserrat"/>
                <a:ea typeface="+mn-ea"/>
                <a:cs typeface="+mn-cs"/>
              </a:rPr>
              <a:t>Managed Detection &amp; Response (MDR)</a:t>
            </a:r>
            <a:endParaRPr kumimoji="0" lang="en-US" sz="3200" b="1" i="0" u="none" strike="noStrike" kern="1200" cap="none" spc="0" normalizeH="0" baseline="0" noProof="0">
              <a:ln>
                <a:noFill/>
              </a:ln>
              <a:solidFill>
                <a:srgbClr val="000000"/>
              </a:solidFill>
              <a:effectLst/>
              <a:uLnTx/>
              <a:uFillTx/>
              <a:latin typeface="Montserrat"/>
              <a:ea typeface="+mn-ea"/>
              <a:cs typeface="+mn-cs"/>
            </a:endParaRPr>
          </a:p>
        </p:txBody>
      </p:sp>
      <p:sp>
        <p:nvSpPr>
          <p:cNvPr id="4" name="Oval 3">
            <a:extLst>
              <a:ext uri="{FF2B5EF4-FFF2-40B4-BE49-F238E27FC236}">
                <a16:creationId xmlns:a16="http://schemas.microsoft.com/office/drawing/2014/main" id="{9F061CCE-9906-5ECF-1B99-68E9090112C4}"/>
              </a:ext>
            </a:extLst>
          </p:cNvPr>
          <p:cNvSpPr/>
          <p:nvPr/>
        </p:nvSpPr>
        <p:spPr>
          <a:xfrm>
            <a:off x="396602" y="356461"/>
            <a:ext cx="1728061" cy="1728061"/>
          </a:xfrm>
          <a:prstGeom prst="ellipse">
            <a:avLst/>
          </a:prstGeom>
          <a:solidFill>
            <a:schemeClr val="bg1"/>
          </a:solidFill>
          <a:ln>
            <a:noFill/>
          </a:ln>
          <a:effectLst>
            <a:outerShdw blurRad="179679" dist="117411" dir="5400000" algn="t" rotWithShape="0">
              <a:prstClr val="black">
                <a:alpha val="18426"/>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a:ea typeface="+mn-ea"/>
              <a:cs typeface="+mn-cs"/>
            </a:endParaRPr>
          </a:p>
        </p:txBody>
      </p:sp>
      <p:sp>
        <p:nvSpPr>
          <p:cNvPr id="15" name="Oval 14">
            <a:extLst>
              <a:ext uri="{FF2B5EF4-FFF2-40B4-BE49-F238E27FC236}">
                <a16:creationId xmlns:a16="http://schemas.microsoft.com/office/drawing/2014/main" id="{823C757C-DB23-C8E9-1F36-5E01B7EB939D}"/>
              </a:ext>
            </a:extLst>
          </p:cNvPr>
          <p:cNvSpPr/>
          <p:nvPr/>
        </p:nvSpPr>
        <p:spPr>
          <a:xfrm>
            <a:off x="514233" y="474092"/>
            <a:ext cx="1492798" cy="1492798"/>
          </a:xfrm>
          <a:prstGeom prst="ellipse">
            <a:avLst/>
          </a:prstGeom>
          <a:noFill/>
          <a:ln w="25400">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a:ea typeface="+mn-ea"/>
              <a:cs typeface="+mn-cs"/>
            </a:endParaRPr>
          </a:p>
        </p:txBody>
      </p:sp>
      <p:cxnSp>
        <p:nvCxnSpPr>
          <p:cNvPr id="39" name="Straight Connector 38">
            <a:extLst>
              <a:ext uri="{FF2B5EF4-FFF2-40B4-BE49-F238E27FC236}">
                <a16:creationId xmlns:a16="http://schemas.microsoft.com/office/drawing/2014/main" id="{CBB563E6-393D-C936-56D6-A6EC3D3335ED}"/>
              </a:ext>
            </a:extLst>
          </p:cNvPr>
          <p:cNvCxnSpPr/>
          <p:nvPr/>
        </p:nvCxnSpPr>
        <p:spPr>
          <a:xfrm flipH="1">
            <a:off x="0" y="1220491"/>
            <a:ext cx="51423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E498E43-4CCB-87DA-AF90-71E167D96EB8}"/>
              </a:ext>
            </a:extLst>
          </p:cNvPr>
          <p:cNvPicPr>
            <a:picLocks noChangeAspect="1"/>
          </p:cNvPicPr>
          <p:nvPr/>
        </p:nvPicPr>
        <p:blipFill>
          <a:blip r:embed="rId3"/>
          <a:stretch>
            <a:fillRect/>
          </a:stretch>
        </p:blipFill>
        <p:spPr>
          <a:xfrm>
            <a:off x="778032" y="928391"/>
            <a:ext cx="965200" cy="584200"/>
          </a:xfrm>
          <a:prstGeom prst="rect">
            <a:avLst/>
          </a:prstGeom>
        </p:spPr>
      </p:pic>
      <p:sp>
        <p:nvSpPr>
          <p:cNvPr id="11" name="TextBox 10">
            <a:extLst>
              <a:ext uri="{FF2B5EF4-FFF2-40B4-BE49-F238E27FC236}">
                <a16:creationId xmlns:a16="http://schemas.microsoft.com/office/drawing/2014/main" id="{B1428CD4-23F5-F47F-7FA1-1AD6B23C0740}"/>
              </a:ext>
            </a:extLst>
          </p:cNvPr>
          <p:cNvSpPr txBox="1"/>
          <p:nvPr/>
        </p:nvSpPr>
        <p:spPr>
          <a:xfrm>
            <a:off x="2625861" y="1714143"/>
            <a:ext cx="43278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Lato Light"/>
                <a:ea typeface="Lato Light"/>
                <a:cs typeface="Arial"/>
              </a:rPr>
              <a:t>A complete last line of defense against cybersecurity threats to healthcare.</a:t>
            </a:r>
            <a:endParaRPr kumimoji="0" lang="en-US" sz="1800" b="0" i="0" u="none" strike="noStrike" kern="1200" cap="none" spc="0" normalizeH="0" baseline="0" noProof="0">
              <a:ln>
                <a:noFill/>
              </a:ln>
              <a:solidFill>
                <a:srgbClr val="000000"/>
              </a:solidFill>
              <a:effectLst/>
              <a:uLnTx/>
              <a:uFillTx/>
              <a:latin typeface="Lato Light"/>
              <a:ea typeface="Lato Light"/>
              <a:cs typeface="Lato Light"/>
            </a:endParaRPr>
          </a:p>
        </p:txBody>
      </p:sp>
      <p:sp>
        <p:nvSpPr>
          <p:cNvPr id="17" name="Triangle 16">
            <a:extLst>
              <a:ext uri="{FF2B5EF4-FFF2-40B4-BE49-F238E27FC236}">
                <a16:creationId xmlns:a16="http://schemas.microsoft.com/office/drawing/2014/main" id="{F50E3F18-40CD-9E02-0070-F310AF5FEDAE}"/>
              </a:ext>
            </a:extLst>
          </p:cNvPr>
          <p:cNvSpPr/>
          <p:nvPr/>
        </p:nvSpPr>
        <p:spPr>
          <a:xfrm rot="5400000">
            <a:off x="2488676" y="1785378"/>
            <a:ext cx="169405" cy="146039"/>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a:ea typeface="+mn-ea"/>
              <a:cs typeface="+mn-cs"/>
            </a:endParaRPr>
          </a:p>
        </p:txBody>
      </p:sp>
      <p:pic>
        <p:nvPicPr>
          <p:cNvPr id="12" name="Picture 11">
            <a:extLst>
              <a:ext uri="{FF2B5EF4-FFF2-40B4-BE49-F238E27FC236}">
                <a16:creationId xmlns:a16="http://schemas.microsoft.com/office/drawing/2014/main" id="{313B2A74-F410-5E02-6D4B-00A69CA4284E}"/>
              </a:ext>
            </a:extLst>
          </p:cNvPr>
          <p:cNvPicPr>
            <a:picLocks noChangeAspect="1"/>
          </p:cNvPicPr>
          <p:nvPr/>
        </p:nvPicPr>
        <p:blipFill>
          <a:blip r:embed="rId4">
            <a:alphaModFix amt="30000"/>
          </a:blip>
          <a:stretch>
            <a:fillRect/>
          </a:stretch>
        </p:blipFill>
        <p:spPr>
          <a:xfrm rot="10620000">
            <a:off x="9589334" y="5669595"/>
            <a:ext cx="533378" cy="432359"/>
          </a:xfrm>
          <a:prstGeom prst="rect">
            <a:avLst/>
          </a:prstGeom>
        </p:spPr>
      </p:pic>
      <p:sp>
        <p:nvSpPr>
          <p:cNvPr id="14" name="TextBox 13">
            <a:extLst>
              <a:ext uri="{FF2B5EF4-FFF2-40B4-BE49-F238E27FC236}">
                <a16:creationId xmlns:a16="http://schemas.microsoft.com/office/drawing/2014/main" id="{61BE434E-5974-6E24-3882-7EF917F469C3}"/>
              </a:ext>
            </a:extLst>
          </p:cNvPr>
          <p:cNvSpPr txBox="1"/>
          <p:nvPr/>
        </p:nvSpPr>
        <p:spPr>
          <a:xfrm>
            <a:off x="10165202" y="5949853"/>
            <a:ext cx="1544172"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err="1">
                <a:ln>
                  <a:noFill/>
                </a:ln>
                <a:solidFill>
                  <a:srgbClr val="FFFFFF"/>
                </a:solidFill>
                <a:effectLst/>
                <a:uLnTx/>
                <a:uFillTx/>
                <a:latin typeface="Oswald Medium"/>
                <a:ea typeface="+mn-ea"/>
                <a:cs typeface="+mn-cs"/>
              </a:rPr>
              <a:t>RosettaHEALTH</a:t>
            </a:r>
            <a:r>
              <a:rPr kumimoji="0" lang="en-US" sz="1500" b="0" i="0" u="none" strike="noStrike" kern="1200" cap="none" spc="0" normalizeH="0" baseline="0" noProof="0">
                <a:ln>
                  <a:noFill/>
                </a:ln>
                <a:solidFill>
                  <a:srgbClr val="FFFFFF"/>
                </a:solidFill>
                <a:effectLst/>
                <a:uLnTx/>
                <a:uFillTx/>
                <a:latin typeface="Oswald Medium"/>
                <a:ea typeface="+mn-ea"/>
                <a:cs typeface="+mn-cs"/>
              </a:rPr>
              <a:t>​</a:t>
            </a:r>
            <a:endParaRPr kumimoji="0" lang="en-US" sz="1500" b="0" i="0" u="none" strike="noStrike" kern="1200" cap="none" spc="0" normalizeH="0" baseline="0" noProof="0">
              <a:ln>
                <a:noFill/>
              </a:ln>
              <a:solidFill>
                <a:srgbClr val="000000"/>
              </a:solidFill>
              <a:effectLst/>
              <a:uLnTx/>
              <a:uFillTx/>
              <a:latin typeface="Oswald Medium"/>
              <a:ea typeface="+mn-ea"/>
              <a:cs typeface="+mn-cs"/>
            </a:endParaRPr>
          </a:p>
        </p:txBody>
      </p:sp>
      <p:grpSp>
        <p:nvGrpSpPr>
          <p:cNvPr id="13" name="Group 12">
            <a:extLst>
              <a:ext uri="{FF2B5EF4-FFF2-40B4-BE49-F238E27FC236}">
                <a16:creationId xmlns:a16="http://schemas.microsoft.com/office/drawing/2014/main" id="{AB4C7B79-3E9E-95A5-7CC8-6C8BFD9C97F9}"/>
              </a:ext>
            </a:extLst>
          </p:cNvPr>
          <p:cNvGrpSpPr/>
          <p:nvPr/>
        </p:nvGrpSpPr>
        <p:grpSpPr>
          <a:xfrm>
            <a:off x="7821501" y="2095154"/>
            <a:ext cx="6061445" cy="3228721"/>
            <a:chOff x="6667416" y="3998501"/>
            <a:chExt cx="7009661" cy="3733803"/>
          </a:xfrm>
        </p:grpSpPr>
        <p:pic>
          <p:nvPicPr>
            <p:cNvPr id="16" name="Picture 15">
              <a:extLst>
                <a:ext uri="{FF2B5EF4-FFF2-40B4-BE49-F238E27FC236}">
                  <a16:creationId xmlns:a16="http://schemas.microsoft.com/office/drawing/2014/main" id="{AD7D816A-A464-DC55-B319-2C6133FC43ED}"/>
                </a:ext>
              </a:extLst>
            </p:cNvPr>
            <p:cNvPicPr>
              <a:picLocks noChangeAspect="1"/>
            </p:cNvPicPr>
            <p:nvPr/>
          </p:nvPicPr>
          <p:blipFill>
            <a:blip r:embed="rId5"/>
            <a:stretch>
              <a:fillRect/>
            </a:stretch>
          </p:blipFill>
          <p:spPr>
            <a:xfrm>
              <a:off x="6667416" y="3998501"/>
              <a:ext cx="7009661" cy="3733803"/>
            </a:xfrm>
            <a:prstGeom prst="rect">
              <a:avLst/>
            </a:prstGeom>
          </p:spPr>
        </p:pic>
        <p:pic>
          <p:nvPicPr>
            <p:cNvPr id="19" name="Picture 2">
              <a:extLst>
                <a:ext uri="{FF2B5EF4-FFF2-40B4-BE49-F238E27FC236}">
                  <a16:creationId xmlns:a16="http://schemas.microsoft.com/office/drawing/2014/main" id="{5D9434D4-F109-A457-FF6F-EE83014840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802"/>
            <a:stretch/>
          </p:blipFill>
          <p:spPr bwMode="auto">
            <a:xfrm>
              <a:off x="7247018" y="4091359"/>
              <a:ext cx="5702441" cy="337470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D403127E-FE61-170A-F780-07393BBAEC68}"/>
              </a:ext>
            </a:extLst>
          </p:cNvPr>
          <p:cNvSpPr txBox="1"/>
          <p:nvPr/>
        </p:nvSpPr>
        <p:spPr>
          <a:xfrm>
            <a:off x="2148118" y="2534029"/>
            <a:ext cx="5060755" cy="4173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41300" marR="0" lvl="1" indent="0" algn="l" defTabSz="914400" rtl="0" eaLnBrk="1" fontAlgn="auto" latinLnBrk="0" hangingPunct="1">
              <a:lnSpc>
                <a:spcPct val="130000"/>
              </a:lnSpc>
              <a:spcBef>
                <a:spcPts val="500"/>
              </a:spcBef>
              <a:spcAft>
                <a:spcPts val="0"/>
              </a:spcAft>
              <a:buClrTx/>
              <a:buSzTx/>
              <a:buFontTx/>
              <a:buNone/>
              <a:tabLst/>
              <a:defRPr/>
            </a:pPr>
            <a:r>
              <a:rPr kumimoji="0" lang="en-US" sz="1100" b="1" i="0" u="none" strike="noStrike" kern="1200" cap="none" spc="0" normalizeH="0" baseline="0" noProof="0">
                <a:ln>
                  <a:noFill/>
                </a:ln>
                <a:effectLst/>
                <a:uLnTx/>
                <a:uFillTx/>
                <a:latin typeface="Montserrat"/>
                <a:ea typeface="+mn-ea"/>
                <a:cs typeface="+mn-cs"/>
              </a:rPr>
              <a:t>KEY FEATURES &amp; SERVICES</a:t>
            </a:r>
            <a:br>
              <a:rPr kumimoji="0" lang="en-US" sz="1100" b="1" i="0" u="none" strike="noStrike" kern="1200" cap="none" spc="0" normalizeH="0" baseline="0" noProof="0">
                <a:ln>
                  <a:noFill/>
                </a:ln>
                <a:effectLst/>
                <a:uLnTx/>
                <a:uFillTx/>
                <a:latin typeface="Montserrat"/>
                <a:ea typeface="+mn-ea"/>
                <a:cs typeface="+mn-cs"/>
              </a:rPr>
            </a:br>
            <a:endParaRPr kumimoji="0" lang="en-US" sz="1100" b="1" i="0" u="none" strike="noStrike" kern="1200" cap="none" spc="0" normalizeH="0" baseline="0" noProof="0">
              <a:ln>
                <a:noFill/>
              </a:ln>
              <a:effectLst/>
              <a:uLnTx/>
              <a:uFillTx/>
              <a:latin typeface="Montserrat"/>
              <a:ea typeface="+mn-ea"/>
              <a:cs typeface="+mn-cs"/>
            </a:endParaRP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mn-ea"/>
                <a:cs typeface="+mn-cs"/>
              </a:rPr>
              <a:t>Healthcare Specialized Expertise 24/7/365</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mn-ea"/>
                <a:cs typeface="+mn-cs"/>
              </a:rPr>
              <a:t>Threat Hunting &amp; Comprehensive Threat Intelligence</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mn-ea"/>
                <a:cs typeface="+mn-cs"/>
              </a:rPr>
              <a:t>Compliance-forward Security Innovation</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mn-ea"/>
                <a:cs typeface="+mn-cs"/>
              </a:rPr>
              <a:t>Prioritized Insights, Rapid Responses</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mn-ea"/>
                <a:cs typeface="+mn-cs"/>
              </a:rPr>
              <a:t>Shared Intelligence, Collaborative Action</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a:ln>
                <a:noFill/>
              </a:ln>
              <a:solidFill>
                <a:srgbClr val="000000"/>
              </a:solidFill>
              <a:effectLst/>
              <a:uLnTx/>
              <a:uFillTx/>
              <a:latin typeface="Lato Light"/>
              <a:ea typeface="+mn-ea"/>
              <a:cs typeface="+mn-cs"/>
            </a:endParaRP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100" b="1" i="0" u="none" strike="noStrike" kern="1200" cap="none" spc="0" normalizeH="0" baseline="0" noProof="0">
              <a:ln>
                <a:noFill/>
              </a:ln>
              <a:solidFill>
                <a:srgbClr val="292D30">
                  <a:lumMod val="25000"/>
                  <a:lumOff val="75000"/>
                </a:srgbClr>
              </a:solidFill>
              <a:effectLst/>
              <a:uLnTx/>
              <a:uFillTx/>
              <a:latin typeface="Montserrat"/>
              <a:ea typeface="+mn-ea"/>
              <a:cs typeface="+mn-cs"/>
            </a:endParaRPr>
          </a:p>
        </p:txBody>
      </p:sp>
    </p:spTree>
    <p:extLst>
      <p:ext uri="{BB962C8B-B14F-4D97-AF65-F5344CB8AC3E}">
        <p14:creationId xmlns:p14="http://schemas.microsoft.com/office/powerpoint/2010/main" val="73651113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364572-6F56-A072-7512-EB7CC70C3835}"/>
              </a:ext>
            </a:extLst>
          </p:cNvPr>
          <p:cNvSpPr/>
          <p:nvPr/>
        </p:nvSpPr>
        <p:spPr>
          <a:xfrm>
            <a:off x="-2080" y="0"/>
            <a:ext cx="17114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8" name="Rectangle 7">
            <a:extLst>
              <a:ext uri="{FF2B5EF4-FFF2-40B4-BE49-F238E27FC236}">
                <a16:creationId xmlns:a16="http://schemas.microsoft.com/office/drawing/2014/main" id="{0418A257-3249-E2E7-71CB-A3F2863E0722}"/>
              </a:ext>
            </a:extLst>
          </p:cNvPr>
          <p:cNvSpPr/>
          <p:nvPr/>
        </p:nvSpPr>
        <p:spPr>
          <a:xfrm>
            <a:off x="0" y="0"/>
            <a:ext cx="1711442" cy="122048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9" name="Freeform 8">
            <a:extLst>
              <a:ext uri="{FF2B5EF4-FFF2-40B4-BE49-F238E27FC236}">
                <a16:creationId xmlns:a16="http://schemas.microsoft.com/office/drawing/2014/main" id="{9CDD6511-2FA4-04FF-CA4B-67502165952D}"/>
              </a:ext>
            </a:extLst>
          </p:cNvPr>
          <p:cNvSpPr/>
          <p:nvPr/>
        </p:nvSpPr>
        <p:spPr>
          <a:xfrm>
            <a:off x="243762" y="203621"/>
            <a:ext cx="1467681" cy="2033742"/>
          </a:xfrm>
          <a:custGeom>
            <a:avLst/>
            <a:gdLst>
              <a:gd name="connsiteX0" fmla="*/ 1016871 w 1467681"/>
              <a:gd name="connsiteY0" fmla="*/ 0 h 2033742"/>
              <a:gd name="connsiteX1" fmla="*/ 1412683 w 1467681"/>
              <a:gd name="connsiteY1" fmla="*/ 79911 h 2033742"/>
              <a:gd name="connsiteX2" fmla="*/ 1467681 w 1467681"/>
              <a:gd name="connsiteY2" fmla="*/ 109763 h 2033742"/>
              <a:gd name="connsiteX3" fmla="*/ 1467681 w 1467681"/>
              <a:gd name="connsiteY3" fmla="*/ 1923979 h 2033742"/>
              <a:gd name="connsiteX4" fmla="*/ 1412683 w 1467681"/>
              <a:gd name="connsiteY4" fmla="*/ 1953831 h 2033742"/>
              <a:gd name="connsiteX5" fmla="*/ 1016871 w 1467681"/>
              <a:gd name="connsiteY5" fmla="*/ 2033742 h 2033742"/>
              <a:gd name="connsiteX6" fmla="*/ 0 w 1467681"/>
              <a:gd name="connsiteY6" fmla="*/ 1016871 h 2033742"/>
              <a:gd name="connsiteX7" fmla="*/ 1016871 w 1467681"/>
              <a:gd name="connsiteY7" fmla="*/ 0 h 20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7681" h="2033742">
                <a:moveTo>
                  <a:pt x="1016871" y="0"/>
                </a:moveTo>
                <a:cubicBezTo>
                  <a:pt x="1157272" y="0"/>
                  <a:pt x="1291026" y="28454"/>
                  <a:pt x="1412683" y="79911"/>
                </a:cubicBezTo>
                <a:lnTo>
                  <a:pt x="1467681" y="109763"/>
                </a:lnTo>
                <a:lnTo>
                  <a:pt x="1467681" y="1923979"/>
                </a:lnTo>
                <a:lnTo>
                  <a:pt x="1412683" y="1953831"/>
                </a:lnTo>
                <a:cubicBezTo>
                  <a:pt x="1291026" y="2005288"/>
                  <a:pt x="1157272" y="2033742"/>
                  <a:pt x="1016871" y="2033742"/>
                </a:cubicBezTo>
                <a:cubicBezTo>
                  <a:pt x="455269" y="2033742"/>
                  <a:pt x="0" y="1578473"/>
                  <a:pt x="0" y="1016871"/>
                </a:cubicBezTo>
                <a:cubicBezTo>
                  <a:pt x="0" y="455269"/>
                  <a:pt x="455269" y="0"/>
                  <a:pt x="1016871" y="0"/>
                </a:cubicBezTo>
                <a:close/>
              </a:path>
            </a:pathLst>
          </a:custGeom>
          <a:solidFill>
            <a:schemeClr val="accent5">
              <a:lumMod val="60000"/>
              <a:lumOff val="40000"/>
              <a:alpha val="638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6" name="TextBox 5">
            <a:extLst>
              <a:ext uri="{FF2B5EF4-FFF2-40B4-BE49-F238E27FC236}">
                <a16:creationId xmlns:a16="http://schemas.microsoft.com/office/drawing/2014/main" id="{3BD15B54-3D6F-989D-769B-B60D268CFE9F}"/>
              </a:ext>
            </a:extLst>
          </p:cNvPr>
          <p:cNvSpPr txBox="1"/>
          <p:nvPr/>
        </p:nvSpPr>
        <p:spPr>
          <a:xfrm>
            <a:off x="2388462" y="356461"/>
            <a:ext cx="5320373" cy="172806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Montserrat"/>
                <a:ea typeface="+mn-ea"/>
                <a:cs typeface="+mn-cs"/>
              </a:rPr>
              <a:t>Cloud Operations</a:t>
            </a:r>
            <a:endParaRPr kumimoji="0" lang="en-US" sz="1800" b="0" i="0" u="none" strike="noStrike" kern="1200" cap="none" spc="0" normalizeH="0" baseline="0" noProof="0">
              <a:ln>
                <a:noFill/>
              </a:ln>
              <a:solidFill>
                <a:srgbClr val="000000"/>
              </a:solidFill>
              <a:effectLst/>
              <a:uLnTx/>
              <a:uFillTx/>
              <a:latin typeface="Lato Light"/>
              <a:ea typeface="+mn-ea"/>
              <a:cs typeface="+mn-cs"/>
            </a:endParaRPr>
          </a:p>
        </p:txBody>
      </p:sp>
      <p:sp>
        <p:nvSpPr>
          <p:cNvPr id="4" name="Oval 3">
            <a:extLst>
              <a:ext uri="{FF2B5EF4-FFF2-40B4-BE49-F238E27FC236}">
                <a16:creationId xmlns:a16="http://schemas.microsoft.com/office/drawing/2014/main" id="{9F061CCE-9906-5ECF-1B99-68E9090112C4}"/>
              </a:ext>
            </a:extLst>
          </p:cNvPr>
          <p:cNvSpPr/>
          <p:nvPr/>
        </p:nvSpPr>
        <p:spPr>
          <a:xfrm>
            <a:off x="396602" y="356461"/>
            <a:ext cx="1728061" cy="1728061"/>
          </a:xfrm>
          <a:prstGeom prst="ellipse">
            <a:avLst/>
          </a:prstGeom>
          <a:solidFill>
            <a:schemeClr val="bg1"/>
          </a:solidFill>
          <a:ln>
            <a:noFill/>
          </a:ln>
          <a:effectLst>
            <a:outerShdw blurRad="179679" dist="117411" dir="5400000" algn="t" rotWithShape="0">
              <a:prstClr val="black">
                <a:alpha val="18426"/>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a:ea typeface="+mn-ea"/>
              <a:cs typeface="+mn-cs"/>
            </a:endParaRPr>
          </a:p>
        </p:txBody>
      </p:sp>
      <p:sp>
        <p:nvSpPr>
          <p:cNvPr id="15" name="Oval 14">
            <a:extLst>
              <a:ext uri="{FF2B5EF4-FFF2-40B4-BE49-F238E27FC236}">
                <a16:creationId xmlns:a16="http://schemas.microsoft.com/office/drawing/2014/main" id="{823C757C-DB23-C8E9-1F36-5E01B7EB939D}"/>
              </a:ext>
            </a:extLst>
          </p:cNvPr>
          <p:cNvSpPr/>
          <p:nvPr/>
        </p:nvSpPr>
        <p:spPr>
          <a:xfrm>
            <a:off x="514233" y="474092"/>
            <a:ext cx="1492798" cy="1492798"/>
          </a:xfrm>
          <a:prstGeom prst="ellipse">
            <a:avLst/>
          </a:prstGeom>
          <a:noFill/>
          <a:ln w="25400">
            <a:solidFill>
              <a:schemeClr val="accent6"/>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a:ea typeface="+mn-ea"/>
              <a:cs typeface="+mn-cs"/>
            </a:endParaRPr>
          </a:p>
        </p:txBody>
      </p:sp>
      <p:cxnSp>
        <p:nvCxnSpPr>
          <p:cNvPr id="39" name="Straight Connector 38">
            <a:extLst>
              <a:ext uri="{FF2B5EF4-FFF2-40B4-BE49-F238E27FC236}">
                <a16:creationId xmlns:a16="http://schemas.microsoft.com/office/drawing/2014/main" id="{CBB563E6-393D-C936-56D6-A6EC3D3335ED}"/>
              </a:ext>
            </a:extLst>
          </p:cNvPr>
          <p:cNvCxnSpPr/>
          <p:nvPr/>
        </p:nvCxnSpPr>
        <p:spPr>
          <a:xfrm flipH="1">
            <a:off x="0" y="1220491"/>
            <a:ext cx="51423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57EC4A9-BD3A-38F4-E262-1189B00A16F8}"/>
              </a:ext>
            </a:extLst>
          </p:cNvPr>
          <p:cNvPicPr>
            <a:picLocks noChangeAspect="1"/>
          </p:cNvPicPr>
          <p:nvPr/>
        </p:nvPicPr>
        <p:blipFill>
          <a:blip r:embed="rId3"/>
          <a:stretch>
            <a:fillRect/>
          </a:stretch>
        </p:blipFill>
        <p:spPr>
          <a:xfrm>
            <a:off x="778032" y="928391"/>
            <a:ext cx="965200" cy="584200"/>
          </a:xfrm>
          <a:prstGeom prst="rect">
            <a:avLst/>
          </a:prstGeom>
        </p:spPr>
      </p:pic>
      <p:sp>
        <p:nvSpPr>
          <p:cNvPr id="10" name="TextBox 9">
            <a:extLst>
              <a:ext uri="{FF2B5EF4-FFF2-40B4-BE49-F238E27FC236}">
                <a16:creationId xmlns:a16="http://schemas.microsoft.com/office/drawing/2014/main" id="{D61CD6A8-3CE3-8291-DB1B-9A8DB5BF7FBC}"/>
              </a:ext>
            </a:extLst>
          </p:cNvPr>
          <p:cNvSpPr txBox="1"/>
          <p:nvPr/>
        </p:nvSpPr>
        <p:spPr>
          <a:xfrm>
            <a:off x="2671629" y="1714143"/>
            <a:ext cx="64124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Lato Light"/>
                <a:ea typeface="Lato Light"/>
                <a:cs typeface="Arial"/>
              </a:rPr>
              <a:t>Cloud resilience to reduce cyber risk &amp; operational burdens</a:t>
            </a:r>
            <a:endParaRPr kumimoji="0" lang="en-US" sz="1800" b="0" i="0" u="none" strike="noStrike" kern="1200" cap="none" spc="0" normalizeH="0" baseline="0" noProof="0">
              <a:ln>
                <a:noFill/>
              </a:ln>
              <a:solidFill>
                <a:srgbClr val="000000"/>
              </a:solidFill>
              <a:effectLst/>
              <a:uLnTx/>
              <a:uFillTx/>
              <a:latin typeface="Lato Light"/>
              <a:ea typeface="Lato Light"/>
              <a:cs typeface="Lato Light"/>
            </a:endParaRPr>
          </a:p>
        </p:txBody>
      </p:sp>
      <p:sp>
        <p:nvSpPr>
          <p:cNvPr id="11" name="Triangle 10">
            <a:extLst>
              <a:ext uri="{FF2B5EF4-FFF2-40B4-BE49-F238E27FC236}">
                <a16:creationId xmlns:a16="http://schemas.microsoft.com/office/drawing/2014/main" id="{4280CF17-111C-8512-26A5-55BB4BE69FCE}"/>
              </a:ext>
            </a:extLst>
          </p:cNvPr>
          <p:cNvSpPr/>
          <p:nvPr/>
        </p:nvSpPr>
        <p:spPr>
          <a:xfrm rot="5400000">
            <a:off x="2478820" y="1788998"/>
            <a:ext cx="169405" cy="146039"/>
          </a:xfrm>
          <a:prstGeom prst="triangl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DA25"/>
              </a:solidFill>
              <a:effectLst/>
              <a:uLnTx/>
              <a:uFillTx/>
              <a:latin typeface="Lato Light"/>
              <a:ea typeface="+mn-ea"/>
              <a:cs typeface="+mn-cs"/>
            </a:endParaRPr>
          </a:p>
        </p:txBody>
      </p:sp>
      <p:pic>
        <p:nvPicPr>
          <p:cNvPr id="14" name="Picture 13">
            <a:extLst>
              <a:ext uri="{FF2B5EF4-FFF2-40B4-BE49-F238E27FC236}">
                <a16:creationId xmlns:a16="http://schemas.microsoft.com/office/drawing/2014/main" id="{7D07BDB1-A134-C8CC-5B3C-FC1D9DCE53D3}"/>
              </a:ext>
            </a:extLst>
          </p:cNvPr>
          <p:cNvPicPr>
            <a:picLocks noChangeAspect="1"/>
          </p:cNvPicPr>
          <p:nvPr/>
        </p:nvPicPr>
        <p:blipFill>
          <a:blip r:embed="rId4">
            <a:alphaModFix amt="30000"/>
          </a:blip>
          <a:stretch>
            <a:fillRect/>
          </a:stretch>
        </p:blipFill>
        <p:spPr>
          <a:xfrm rot="10800000">
            <a:off x="10784773" y="1017820"/>
            <a:ext cx="533378" cy="432359"/>
          </a:xfrm>
          <a:prstGeom prst="rect">
            <a:avLst/>
          </a:prstGeom>
        </p:spPr>
      </p:pic>
      <p:sp>
        <p:nvSpPr>
          <p:cNvPr id="20" name="TextBox 19">
            <a:extLst>
              <a:ext uri="{FF2B5EF4-FFF2-40B4-BE49-F238E27FC236}">
                <a16:creationId xmlns:a16="http://schemas.microsoft.com/office/drawing/2014/main" id="{202B3F44-A2C4-05EC-19A0-513B09232B09}"/>
              </a:ext>
            </a:extLst>
          </p:cNvPr>
          <p:cNvSpPr txBox="1"/>
          <p:nvPr/>
        </p:nvSpPr>
        <p:spPr>
          <a:xfrm>
            <a:off x="2133600" y="2530714"/>
            <a:ext cx="5686567" cy="2548583"/>
          </a:xfrm>
          <a:prstGeom prst="rect">
            <a:avLst/>
          </a:prstGeom>
          <a:noFill/>
        </p:spPr>
        <p:txBody>
          <a:bodyPr wrap="square" numCol="1">
            <a:spAutoFit/>
          </a:bodyPr>
          <a:lstStyle/>
          <a:p>
            <a:pPr marL="241300" marR="0" lvl="1" indent="0" algn="l" defTabSz="914400" rtl="0" eaLnBrk="1" fontAlgn="auto" latinLnBrk="0" hangingPunct="1">
              <a:lnSpc>
                <a:spcPct val="130000"/>
              </a:lnSpc>
              <a:spcBef>
                <a:spcPts val="500"/>
              </a:spcBef>
              <a:spcAft>
                <a:spcPts val="0"/>
              </a:spcAft>
              <a:buClrTx/>
              <a:buSzTx/>
              <a:buFontTx/>
              <a:buNone/>
              <a:tabLst/>
              <a:defRPr/>
            </a:pPr>
            <a:r>
              <a:rPr kumimoji="0" lang="en-US" sz="1100" b="1" i="0" u="none" strike="noStrike" kern="1200" cap="none" spc="0" normalizeH="0" baseline="0" noProof="0">
                <a:ln>
                  <a:noFill/>
                </a:ln>
                <a:effectLst/>
                <a:uLnTx/>
                <a:uFillTx/>
                <a:latin typeface="Montserrat" pitchFamily="2" charset="77"/>
                <a:ea typeface="+mn-ea"/>
                <a:cs typeface="+mn-cs"/>
              </a:rPr>
              <a:t>KEY SERVICES &amp; BENEFITS</a:t>
            </a:r>
            <a:br>
              <a:rPr kumimoji="0" lang="en-US" sz="1100" b="1" i="0" u="none" strike="noStrike" kern="1200" cap="none" spc="0" normalizeH="0" baseline="0" noProof="0">
                <a:ln>
                  <a:noFill/>
                </a:ln>
                <a:effectLst/>
                <a:uLnTx/>
                <a:uFillTx/>
                <a:latin typeface="Montserrat" pitchFamily="2" charset="77"/>
                <a:ea typeface="+mn-ea"/>
                <a:cs typeface="+mn-cs"/>
              </a:rPr>
            </a:br>
            <a:endParaRPr kumimoji="0" lang="en-US" sz="1100" b="0" i="0" u="none" strike="noStrike" kern="1200" cap="none" spc="0" normalizeH="0" baseline="0" noProof="0">
              <a:ln>
                <a:noFill/>
              </a:ln>
              <a:effectLst/>
              <a:uLnTx/>
              <a:uFillTx/>
              <a:latin typeface="Montserrat" pitchFamily="2" charset="77"/>
              <a:ea typeface="+mn-ea"/>
              <a:cs typeface="+mn-cs"/>
            </a:endParaRP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effectLst/>
                <a:uLnTx/>
                <a:uFillTx/>
                <a:latin typeface="Lato Light"/>
                <a:ea typeface="+mn-ea"/>
                <a:cs typeface="+mn-cs"/>
              </a:rPr>
              <a:t>Reduced Risk &amp; Budget Optimization</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effectLst/>
                <a:uLnTx/>
                <a:uFillTx/>
                <a:latin typeface="Lato Light"/>
                <a:ea typeface="+mn-ea"/>
                <a:cs typeface="+mn-cs"/>
              </a:rPr>
              <a:t>Maintained Regulatory Compliance</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effectLst/>
                <a:uLnTx/>
                <a:uFillTx/>
                <a:latin typeface="Lato Light"/>
                <a:ea typeface="+mn-ea"/>
                <a:cs typeface="+mn-cs"/>
              </a:rPr>
              <a:t>Minimization of Ops Overhead</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effectLst/>
                <a:uLnTx/>
                <a:uFillTx/>
                <a:latin typeface="Lato Light"/>
                <a:ea typeface="+mn-ea"/>
                <a:cs typeface="+mn-cs"/>
              </a:rPr>
              <a:t>Proactive Cloud Infrastructure Configuration, </a:t>
            </a:r>
            <a:br>
              <a:rPr kumimoji="0" lang="en-US" sz="1800" b="0" i="0" u="none" strike="noStrike" kern="1200" cap="none" spc="0" normalizeH="0" baseline="0" noProof="0">
                <a:ln>
                  <a:noFill/>
                </a:ln>
                <a:effectLst/>
                <a:uLnTx/>
                <a:uFillTx/>
                <a:latin typeface="Lato Light"/>
                <a:ea typeface="+mn-ea"/>
                <a:cs typeface="+mn-cs"/>
              </a:rPr>
            </a:br>
            <a:r>
              <a:rPr kumimoji="0" lang="en-US" sz="1800" b="0" i="0" u="none" strike="noStrike" kern="1200" cap="none" spc="0" normalizeH="0" baseline="0" noProof="0">
                <a:ln>
                  <a:noFill/>
                </a:ln>
                <a:effectLst/>
                <a:uLnTx/>
                <a:uFillTx/>
                <a:latin typeface="Lato Light"/>
                <a:ea typeface="+mn-ea"/>
                <a:cs typeface="+mn-cs"/>
              </a:rPr>
              <a:t>Monitoring &amp; Troubleshooting</a:t>
            </a:r>
          </a:p>
        </p:txBody>
      </p:sp>
      <p:sp>
        <p:nvSpPr>
          <p:cNvPr id="21" name="Content Placeholder 2">
            <a:extLst>
              <a:ext uri="{FF2B5EF4-FFF2-40B4-BE49-F238E27FC236}">
                <a16:creationId xmlns:a16="http://schemas.microsoft.com/office/drawing/2014/main" id="{1825AC7B-BA42-A687-B5DC-AA33E497671C}"/>
              </a:ext>
            </a:extLst>
          </p:cNvPr>
          <p:cNvSpPr txBox="1">
            <a:spLocks/>
          </p:cNvSpPr>
          <p:nvPr/>
        </p:nvSpPr>
        <p:spPr>
          <a:xfrm>
            <a:off x="1743233" y="5723112"/>
            <a:ext cx="10448768" cy="66079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1"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373D40"/>
                </a:solidFill>
                <a:effectLst/>
                <a:uLnTx/>
                <a:uFillTx/>
                <a:latin typeface="Lato Light"/>
                <a:ea typeface="+mn-ea"/>
                <a:cs typeface="+mn-cs"/>
              </a:rPr>
              <a:t>Software Support   |   Managed Compliance   |   Hardened Images   |   HITRUST Inheritance</a:t>
            </a:r>
          </a:p>
        </p:txBody>
      </p:sp>
      <p:pic>
        <p:nvPicPr>
          <p:cNvPr id="3" name="Picture 2" descr="A two circular logos with text&#10;&#10;Description automatically generated with medium confidence">
            <a:extLst>
              <a:ext uri="{FF2B5EF4-FFF2-40B4-BE49-F238E27FC236}">
                <a16:creationId xmlns:a16="http://schemas.microsoft.com/office/drawing/2014/main" id="{DB8A9C0D-A669-827E-F404-2108E8871A2E}"/>
              </a:ext>
            </a:extLst>
          </p:cNvPr>
          <p:cNvPicPr>
            <a:picLocks noChangeAspect="1"/>
          </p:cNvPicPr>
          <p:nvPr/>
        </p:nvPicPr>
        <p:blipFill rotWithShape="1">
          <a:blip r:embed="rId5"/>
          <a:srcRect l="1152" t="10563" r="52087"/>
          <a:stretch/>
        </p:blipFill>
        <p:spPr>
          <a:xfrm>
            <a:off x="8035932" y="2072349"/>
            <a:ext cx="3558541" cy="3649716"/>
          </a:xfrm>
          <a:prstGeom prst="rect">
            <a:avLst/>
          </a:prstGeom>
        </p:spPr>
      </p:pic>
    </p:spTree>
    <p:extLst>
      <p:ext uri="{BB962C8B-B14F-4D97-AF65-F5344CB8AC3E}">
        <p14:creationId xmlns:p14="http://schemas.microsoft.com/office/powerpoint/2010/main" val="5121569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arrow + text">
            <a:extLst>
              <a:ext uri="{FF2B5EF4-FFF2-40B4-BE49-F238E27FC236}">
                <a16:creationId xmlns:a16="http://schemas.microsoft.com/office/drawing/2014/main" id="{B04263B9-2801-B78C-70E0-904C677A3BCD}"/>
              </a:ext>
            </a:extLst>
          </p:cNvPr>
          <p:cNvGrpSpPr/>
          <p:nvPr/>
        </p:nvGrpSpPr>
        <p:grpSpPr>
          <a:xfrm>
            <a:off x="11540359" y="2115518"/>
            <a:ext cx="651641" cy="3869183"/>
            <a:chOff x="11540359" y="2477729"/>
            <a:chExt cx="651641" cy="2507226"/>
          </a:xfrm>
        </p:grpSpPr>
        <p:cxnSp>
          <p:nvCxnSpPr>
            <p:cNvPr id="31" name="Straight Arrow Connector 30">
              <a:extLst>
                <a:ext uri="{FF2B5EF4-FFF2-40B4-BE49-F238E27FC236}">
                  <a16:creationId xmlns:a16="http://schemas.microsoft.com/office/drawing/2014/main" id="{1A81CF17-C7E1-2C87-4249-4352DD1EDE8F}"/>
                </a:ext>
              </a:extLst>
            </p:cNvPr>
            <p:cNvCxnSpPr>
              <a:cxnSpLocks/>
            </p:cNvCxnSpPr>
            <p:nvPr/>
          </p:nvCxnSpPr>
          <p:spPr>
            <a:xfrm flipV="1">
              <a:off x="11867535" y="2477729"/>
              <a:ext cx="0" cy="250722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A936B9A-E7FC-DD2F-F3D9-92C46BEA12D3}"/>
                </a:ext>
              </a:extLst>
            </p:cNvPr>
            <p:cNvSpPr txBox="1"/>
            <p:nvPr/>
          </p:nvSpPr>
          <p:spPr>
            <a:xfrm>
              <a:off x="11540359" y="4246178"/>
              <a:ext cx="651641"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Lato Light"/>
                  <a:ea typeface="+mn-ea"/>
                  <a:cs typeface="+mn-cs"/>
                </a:rPr>
                <a:t>Example Cloud Maturity Journey</a:t>
              </a:r>
            </a:p>
          </p:txBody>
        </p:sp>
      </p:grpSp>
      <p:grpSp>
        <p:nvGrpSpPr>
          <p:cNvPr id="35" name="left images">
            <a:extLst>
              <a:ext uri="{FF2B5EF4-FFF2-40B4-BE49-F238E27FC236}">
                <a16:creationId xmlns:a16="http://schemas.microsoft.com/office/drawing/2014/main" id="{187E3FA5-F6DD-DB26-0191-10115231B227}"/>
              </a:ext>
            </a:extLst>
          </p:cNvPr>
          <p:cNvGrpSpPr>
            <a:grpSpLocks noGrp="1" noUngrp="1" noRot="1" noMove="1" noResize="1"/>
          </p:cNvGrpSpPr>
          <p:nvPr/>
        </p:nvGrpSpPr>
        <p:grpSpPr>
          <a:xfrm>
            <a:off x="0" y="0"/>
            <a:ext cx="2124663" cy="6858000"/>
            <a:chOff x="0" y="0"/>
            <a:chExt cx="2124663" cy="6858000"/>
          </a:xfrm>
        </p:grpSpPr>
        <p:sp>
          <p:nvSpPr>
            <p:cNvPr id="2" name="Rectangle 1">
              <a:extLst>
                <a:ext uri="{FF2B5EF4-FFF2-40B4-BE49-F238E27FC236}">
                  <a16:creationId xmlns:a16="http://schemas.microsoft.com/office/drawing/2014/main" id="{35364572-6F56-A072-7512-EB7CC70C3835}"/>
                </a:ext>
              </a:extLst>
            </p:cNvPr>
            <p:cNvSpPr>
              <a:spLocks noGrp="1" noRot="1" noMove="1" noResize="1" noEditPoints="1" noAdjustHandles="1" noChangeArrowheads="1" noChangeShapeType="1"/>
            </p:cNvSpPr>
            <p:nvPr/>
          </p:nvSpPr>
          <p:spPr>
            <a:xfrm>
              <a:off x="1" y="0"/>
              <a:ext cx="17114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8" name="Rectangle 7">
              <a:extLst>
                <a:ext uri="{FF2B5EF4-FFF2-40B4-BE49-F238E27FC236}">
                  <a16:creationId xmlns:a16="http://schemas.microsoft.com/office/drawing/2014/main" id="{0418A257-3249-E2E7-71CB-A3F2863E0722}"/>
                </a:ext>
              </a:extLst>
            </p:cNvPr>
            <p:cNvSpPr>
              <a:spLocks noGrp="1" noRot="1" noMove="1" noResize="1" noEditPoints="1" noAdjustHandles="1" noChangeArrowheads="1" noChangeShapeType="1"/>
            </p:cNvSpPr>
            <p:nvPr/>
          </p:nvSpPr>
          <p:spPr>
            <a:xfrm>
              <a:off x="0" y="0"/>
              <a:ext cx="1711442" cy="122048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9" name="Freeform 8">
              <a:extLst>
                <a:ext uri="{FF2B5EF4-FFF2-40B4-BE49-F238E27FC236}">
                  <a16:creationId xmlns:a16="http://schemas.microsoft.com/office/drawing/2014/main" id="{9CDD6511-2FA4-04FF-CA4B-67502165952D}"/>
                </a:ext>
              </a:extLst>
            </p:cNvPr>
            <p:cNvSpPr>
              <a:spLocks noGrp="1" noRot="1" noMove="1" noResize="1" noEditPoints="1" noAdjustHandles="1" noChangeArrowheads="1" noChangeShapeType="1"/>
            </p:cNvSpPr>
            <p:nvPr/>
          </p:nvSpPr>
          <p:spPr>
            <a:xfrm>
              <a:off x="243762" y="203621"/>
              <a:ext cx="1467681" cy="2033742"/>
            </a:xfrm>
            <a:custGeom>
              <a:avLst/>
              <a:gdLst>
                <a:gd name="connsiteX0" fmla="*/ 1016871 w 1467681"/>
                <a:gd name="connsiteY0" fmla="*/ 0 h 2033742"/>
                <a:gd name="connsiteX1" fmla="*/ 1412683 w 1467681"/>
                <a:gd name="connsiteY1" fmla="*/ 79911 h 2033742"/>
                <a:gd name="connsiteX2" fmla="*/ 1467681 w 1467681"/>
                <a:gd name="connsiteY2" fmla="*/ 109763 h 2033742"/>
                <a:gd name="connsiteX3" fmla="*/ 1467681 w 1467681"/>
                <a:gd name="connsiteY3" fmla="*/ 1923979 h 2033742"/>
                <a:gd name="connsiteX4" fmla="*/ 1412683 w 1467681"/>
                <a:gd name="connsiteY4" fmla="*/ 1953831 h 2033742"/>
                <a:gd name="connsiteX5" fmla="*/ 1016871 w 1467681"/>
                <a:gd name="connsiteY5" fmla="*/ 2033742 h 2033742"/>
                <a:gd name="connsiteX6" fmla="*/ 0 w 1467681"/>
                <a:gd name="connsiteY6" fmla="*/ 1016871 h 2033742"/>
                <a:gd name="connsiteX7" fmla="*/ 1016871 w 1467681"/>
                <a:gd name="connsiteY7" fmla="*/ 0 h 20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7681" h="2033742">
                  <a:moveTo>
                    <a:pt x="1016871" y="0"/>
                  </a:moveTo>
                  <a:cubicBezTo>
                    <a:pt x="1157272" y="0"/>
                    <a:pt x="1291026" y="28454"/>
                    <a:pt x="1412683" y="79911"/>
                  </a:cubicBezTo>
                  <a:lnTo>
                    <a:pt x="1467681" y="109763"/>
                  </a:lnTo>
                  <a:lnTo>
                    <a:pt x="1467681" y="1923979"/>
                  </a:lnTo>
                  <a:lnTo>
                    <a:pt x="1412683" y="1953831"/>
                  </a:lnTo>
                  <a:cubicBezTo>
                    <a:pt x="1291026" y="2005288"/>
                    <a:pt x="1157272" y="2033742"/>
                    <a:pt x="1016871" y="2033742"/>
                  </a:cubicBezTo>
                  <a:cubicBezTo>
                    <a:pt x="455269" y="2033742"/>
                    <a:pt x="0" y="1578473"/>
                    <a:pt x="0" y="1016871"/>
                  </a:cubicBezTo>
                  <a:cubicBezTo>
                    <a:pt x="0" y="455269"/>
                    <a:pt x="455269" y="0"/>
                    <a:pt x="1016871" y="0"/>
                  </a:cubicBezTo>
                  <a:close/>
                </a:path>
              </a:pathLst>
            </a:custGeom>
            <a:solidFill>
              <a:schemeClr val="accent5">
                <a:lumMod val="60000"/>
                <a:lumOff val="40000"/>
                <a:alpha val="638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8C92"/>
                </a:solidFill>
                <a:effectLst/>
                <a:uLnTx/>
                <a:uFillTx/>
                <a:latin typeface="Lato Light"/>
                <a:ea typeface="+mn-ea"/>
                <a:cs typeface="+mn-cs"/>
              </a:endParaRPr>
            </a:p>
          </p:txBody>
        </p:sp>
        <p:sp>
          <p:nvSpPr>
            <p:cNvPr id="4" name="Oval 3">
              <a:extLst>
                <a:ext uri="{FF2B5EF4-FFF2-40B4-BE49-F238E27FC236}">
                  <a16:creationId xmlns:a16="http://schemas.microsoft.com/office/drawing/2014/main" id="{9F061CCE-9906-5ECF-1B99-68E9090112C4}"/>
                </a:ext>
              </a:extLst>
            </p:cNvPr>
            <p:cNvSpPr>
              <a:spLocks noGrp="1" noRot="1" noMove="1" noResize="1" noEditPoints="1" noAdjustHandles="1" noChangeArrowheads="1" noChangeShapeType="1"/>
            </p:cNvSpPr>
            <p:nvPr/>
          </p:nvSpPr>
          <p:spPr>
            <a:xfrm>
              <a:off x="396602" y="356461"/>
              <a:ext cx="1728061" cy="1728061"/>
            </a:xfrm>
            <a:prstGeom prst="ellipse">
              <a:avLst/>
            </a:prstGeom>
            <a:solidFill>
              <a:schemeClr val="bg1"/>
            </a:solidFill>
            <a:ln>
              <a:noFill/>
            </a:ln>
            <a:effectLst>
              <a:outerShdw blurRad="179679" dist="117411" dir="5400000" algn="t" rotWithShape="0">
                <a:prstClr val="black">
                  <a:alpha val="18426"/>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a:ea typeface="+mn-ea"/>
                <a:cs typeface="+mn-cs"/>
              </a:endParaRPr>
            </a:p>
          </p:txBody>
        </p:sp>
        <p:sp>
          <p:nvSpPr>
            <p:cNvPr id="15" name="Oval 14">
              <a:extLst>
                <a:ext uri="{FF2B5EF4-FFF2-40B4-BE49-F238E27FC236}">
                  <a16:creationId xmlns:a16="http://schemas.microsoft.com/office/drawing/2014/main" id="{823C757C-DB23-C8E9-1F36-5E01B7EB939D}"/>
                </a:ext>
              </a:extLst>
            </p:cNvPr>
            <p:cNvSpPr>
              <a:spLocks noGrp="1" noRot="1" noMove="1" noResize="1" noEditPoints="1" noAdjustHandles="1" noChangeArrowheads="1" noChangeShapeType="1"/>
            </p:cNvSpPr>
            <p:nvPr/>
          </p:nvSpPr>
          <p:spPr>
            <a:xfrm>
              <a:off x="514233" y="474092"/>
              <a:ext cx="1492798" cy="1492798"/>
            </a:xfrm>
            <a:prstGeom prst="ellipse">
              <a:avLst/>
            </a:prstGeom>
            <a:noFill/>
            <a:ln w="25400">
              <a:solidFill>
                <a:schemeClr val="accent6"/>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a:ea typeface="+mn-ea"/>
                <a:cs typeface="+mn-cs"/>
              </a:endParaRPr>
            </a:p>
          </p:txBody>
        </p:sp>
        <p:cxnSp>
          <p:nvCxnSpPr>
            <p:cNvPr id="39" name="Straight Connector 38">
              <a:extLst>
                <a:ext uri="{FF2B5EF4-FFF2-40B4-BE49-F238E27FC236}">
                  <a16:creationId xmlns:a16="http://schemas.microsoft.com/office/drawing/2014/main" id="{CBB563E6-393D-C936-56D6-A6EC3D3335ED}"/>
                </a:ext>
              </a:extLst>
            </p:cNvPr>
            <p:cNvCxnSpPr>
              <a:cxnSpLocks noGrp="1" noRot="1" noMove="1" noResize="1" noEditPoints="1" noAdjustHandles="1" noChangeArrowheads="1" noChangeShapeType="1"/>
            </p:cNvCxnSpPr>
            <p:nvPr/>
          </p:nvCxnSpPr>
          <p:spPr>
            <a:xfrm flipH="1">
              <a:off x="0" y="1220491"/>
              <a:ext cx="51423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Comp">
              <a:extLst>
                <a:ext uri="{FF2B5EF4-FFF2-40B4-BE49-F238E27FC236}">
                  <a16:creationId xmlns:a16="http://schemas.microsoft.com/office/drawing/2014/main" id="{757EC4A9-BD3A-38F4-E262-1189B00A16F8}"/>
                </a:ext>
              </a:extLst>
            </p:cNvPr>
            <p:cNvPicPr>
              <a:picLocks noGrp="1" noRot="1" noChangeAspect="1" noMove="1" noResize="1" noEditPoints="1" noAdjustHandles="1" noChangeArrowheads="1" noChangeShapeType="1" noCrop="1"/>
            </p:cNvPicPr>
            <p:nvPr/>
          </p:nvPicPr>
          <p:blipFill>
            <a:blip r:embed="rId3"/>
            <a:stretch>
              <a:fillRect/>
            </a:stretch>
          </p:blipFill>
          <p:spPr>
            <a:xfrm>
              <a:off x="778032" y="928391"/>
              <a:ext cx="965200" cy="584200"/>
            </a:xfrm>
            <a:prstGeom prst="rect">
              <a:avLst/>
            </a:prstGeom>
          </p:spPr>
        </p:pic>
      </p:grpSp>
      <p:sp>
        <p:nvSpPr>
          <p:cNvPr id="10" name="Subhead">
            <a:extLst>
              <a:ext uri="{FF2B5EF4-FFF2-40B4-BE49-F238E27FC236}">
                <a16:creationId xmlns:a16="http://schemas.microsoft.com/office/drawing/2014/main" id="{D61CD6A8-3CE3-8291-DB1B-9A8DB5BF7FBC}"/>
              </a:ext>
            </a:extLst>
          </p:cNvPr>
          <p:cNvSpPr txBox="1"/>
          <p:nvPr/>
        </p:nvSpPr>
        <p:spPr>
          <a:xfrm>
            <a:off x="2671629" y="1714143"/>
            <a:ext cx="50088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Lato Light"/>
                <a:ea typeface="Lato Light"/>
                <a:cs typeface="Arial"/>
              </a:rPr>
              <a:t>Future proof cloud innovation to advance healthcare outcomes</a:t>
            </a:r>
            <a:endParaRPr kumimoji="0" lang="en-US" sz="1800" b="0" i="0" u="none" strike="noStrike" kern="1200" cap="none" spc="0" normalizeH="0" baseline="0" noProof="0">
              <a:ln>
                <a:noFill/>
              </a:ln>
              <a:solidFill>
                <a:srgbClr val="000000"/>
              </a:solidFill>
              <a:effectLst/>
              <a:uLnTx/>
              <a:uFillTx/>
              <a:latin typeface="Lato Light"/>
              <a:ea typeface="Lato Light"/>
              <a:cs typeface="Lato Light"/>
            </a:endParaRPr>
          </a:p>
        </p:txBody>
      </p:sp>
      <p:sp>
        <p:nvSpPr>
          <p:cNvPr id="11" name="Triangle 10">
            <a:extLst>
              <a:ext uri="{FF2B5EF4-FFF2-40B4-BE49-F238E27FC236}">
                <a16:creationId xmlns:a16="http://schemas.microsoft.com/office/drawing/2014/main" id="{4280CF17-111C-8512-26A5-55BB4BE69FCE}"/>
              </a:ext>
            </a:extLst>
          </p:cNvPr>
          <p:cNvSpPr/>
          <p:nvPr/>
        </p:nvSpPr>
        <p:spPr>
          <a:xfrm rot="5400000">
            <a:off x="2478820" y="1788998"/>
            <a:ext cx="169405" cy="146039"/>
          </a:xfrm>
          <a:prstGeom prst="triangl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DA25"/>
              </a:solidFill>
              <a:effectLst/>
              <a:uLnTx/>
              <a:uFillTx/>
              <a:latin typeface="Lato Light"/>
              <a:ea typeface="+mn-ea"/>
              <a:cs typeface="+mn-cs"/>
            </a:endParaRPr>
          </a:p>
        </p:txBody>
      </p:sp>
      <p:sp>
        <p:nvSpPr>
          <p:cNvPr id="20" name="Bullets">
            <a:extLst>
              <a:ext uri="{FF2B5EF4-FFF2-40B4-BE49-F238E27FC236}">
                <a16:creationId xmlns:a16="http://schemas.microsoft.com/office/drawing/2014/main" id="{202B3F44-A2C4-05EC-19A0-513B09232B09}"/>
              </a:ext>
            </a:extLst>
          </p:cNvPr>
          <p:cNvSpPr txBox="1"/>
          <p:nvPr/>
        </p:nvSpPr>
        <p:spPr>
          <a:xfrm>
            <a:off x="2133600" y="2523626"/>
            <a:ext cx="5686567" cy="3461076"/>
          </a:xfrm>
          <a:prstGeom prst="rect">
            <a:avLst/>
          </a:prstGeom>
          <a:noFill/>
        </p:spPr>
        <p:txBody>
          <a:bodyPr wrap="square" numCol="1">
            <a:spAutoFit/>
          </a:bodyPr>
          <a:lstStyle/>
          <a:p>
            <a:pPr marL="241300" marR="0" lvl="1" indent="0" algn="l" defTabSz="914400" rtl="0" eaLnBrk="1" fontAlgn="auto" latinLnBrk="0" hangingPunct="1">
              <a:lnSpc>
                <a:spcPct val="130000"/>
              </a:lnSpc>
              <a:spcBef>
                <a:spcPts val="500"/>
              </a:spcBef>
              <a:spcAft>
                <a:spcPts val="0"/>
              </a:spcAft>
              <a:buClrTx/>
              <a:buSzTx/>
              <a:buFontTx/>
              <a:buNone/>
              <a:tabLst/>
              <a:defRPr/>
            </a:pPr>
            <a:r>
              <a:rPr kumimoji="0" lang="en-US" sz="1100" b="1" i="0" u="none" strike="noStrike" kern="1200" cap="none" spc="0" normalizeH="0" baseline="0" noProof="0">
                <a:ln>
                  <a:noFill/>
                </a:ln>
                <a:solidFill>
                  <a:srgbClr val="292D30">
                    <a:lumMod val="25000"/>
                    <a:lumOff val="75000"/>
                  </a:srgbClr>
                </a:solidFill>
                <a:effectLst/>
                <a:uLnTx/>
                <a:uFillTx/>
                <a:latin typeface="Montserrat" pitchFamily="2" charset="77"/>
                <a:ea typeface="+mn-ea"/>
                <a:cs typeface="+mn-cs"/>
              </a:rPr>
              <a:t>KEY SERVICES &amp; BENEFITS</a:t>
            </a:r>
            <a:br>
              <a:rPr kumimoji="0" lang="en-US" sz="1100" b="1" i="0" u="none" strike="noStrike" kern="1200" cap="none" spc="0" normalizeH="0" baseline="0" noProof="0">
                <a:ln>
                  <a:noFill/>
                </a:ln>
                <a:solidFill>
                  <a:srgbClr val="292D30">
                    <a:lumMod val="25000"/>
                    <a:lumOff val="75000"/>
                  </a:srgbClr>
                </a:solidFill>
                <a:effectLst/>
                <a:uLnTx/>
                <a:uFillTx/>
                <a:latin typeface="Montserrat" pitchFamily="2" charset="77"/>
                <a:ea typeface="+mn-ea"/>
                <a:cs typeface="+mn-cs"/>
              </a:rPr>
            </a:br>
            <a:endParaRPr kumimoji="0" lang="en-US" sz="1100" b="1" i="0" u="none" strike="noStrike" kern="1200" cap="none" spc="0" normalizeH="0" baseline="0" noProof="0">
              <a:ln>
                <a:noFill/>
              </a:ln>
              <a:solidFill>
                <a:srgbClr val="292D30">
                  <a:lumMod val="25000"/>
                  <a:lumOff val="75000"/>
                </a:srgbClr>
              </a:solidFill>
              <a:effectLst/>
              <a:uLnTx/>
              <a:uFillTx/>
              <a:latin typeface="Montserrat" pitchFamily="2" charset="77"/>
              <a:ea typeface="+mn-ea"/>
              <a:cs typeface="+mn-cs"/>
            </a:endParaRP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Lato" panose="020F0502020204030203" pitchFamily="34" charset="0"/>
                <a:cs typeface="Lato" panose="020F0502020204030203" pitchFamily="34" charset="0"/>
              </a:rPr>
              <a:t>Staff Augmentation </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Lato" panose="020F0502020204030203" pitchFamily="34" charset="0"/>
                <a:cs typeface="Lato" panose="020F0502020204030203" pitchFamily="34" charset="0"/>
              </a:rPr>
              <a:t>Cloud Migration Acceleration</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Lato" panose="020F0502020204030203" pitchFamily="34" charset="0"/>
                <a:cs typeface="Lato" panose="020F0502020204030203" pitchFamily="34" charset="0"/>
              </a:rPr>
              <a:t>Cloud FinOps / Spend Management</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Lato" panose="020F0502020204030203" pitchFamily="34" charset="0"/>
                <a:cs typeface="Lato" panose="020F0502020204030203" pitchFamily="34" charset="0"/>
              </a:rPr>
              <a:t>Platform Engineering &amp; DevOps - SRE</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Lato" panose="020F0502020204030203" pitchFamily="34" charset="0"/>
                <a:cs typeface="Lato" panose="020F0502020204030203" pitchFamily="34" charset="0"/>
              </a:rPr>
              <a:t>Infrastructure Modernization </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Lato" panose="020F0502020204030203" pitchFamily="34" charset="0"/>
                <a:cs typeface="Lato" panose="020F0502020204030203" pitchFamily="34" charset="0"/>
              </a:rPr>
              <a:t>Healthcare WAFR, CRA, SRA</a:t>
            </a:r>
          </a:p>
          <a:p>
            <a:pPr marL="584200" marR="0" lvl="1" indent="-342900" algn="l" defTabSz="914400" rtl="0" eaLnBrk="1" fontAlgn="auto" latinLnBrk="0" hangingPunct="1">
              <a:lnSpc>
                <a:spcPct val="130000"/>
              </a:lnSpc>
              <a:spcBef>
                <a:spcPts val="5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373D40"/>
                </a:solidFill>
                <a:effectLst/>
                <a:uLnTx/>
                <a:uFillTx/>
                <a:latin typeface="Lato Light"/>
                <a:ea typeface="Lato" panose="020F0502020204030203" pitchFamily="34" charset="0"/>
                <a:cs typeface="Lato" panose="020F0502020204030203" pitchFamily="34" charset="0"/>
              </a:rPr>
              <a:t>Multi-cloud GenAI</a:t>
            </a:r>
          </a:p>
        </p:txBody>
      </p:sp>
      <p:sp>
        <p:nvSpPr>
          <p:cNvPr id="6" name="Header text">
            <a:extLst>
              <a:ext uri="{FF2B5EF4-FFF2-40B4-BE49-F238E27FC236}">
                <a16:creationId xmlns:a16="http://schemas.microsoft.com/office/drawing/2014/main" id="{3BD15B54-3D6F-989D-769B-B60D268CFE9F}"/>
              </a:ext>
            </a:extLst>
          </p:cNvPr>
          <p:cNvSpPr txBox="1"/>
          <p:nvPr/>
        </p:nvSpPr>
        <p:spPr>
          <a:xfrm>
            <a:off x="2388462" y="356461"/>
            <a:ext cx="5320373" cy="172806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Montserrat"/>
                <a:ea typeface="+mn-ea"/>
                <a:cs typeface="+mn-cs"/>
              </a:rPr>
              <a:t>Professional Services</a:t>
            </a:r>
            <a:endParaRPr kumimoji="0" lang="en-US" sz="1800" b="0" i="0" u="none" strike="noStrike" kern="1200" cap="none" spc="0" normalizeH="0" baseline="0" noProof="0">
              <a:ln>
                <a:noFill/>
              </a:ln>
              <a:solidFill>
                <a:srgbClr val="000000"/>
              </a:solidFill>
              <a:effectLst/>
              <a:uLnTx/>
              <a:uFillTx/>
              <a:latin typeface="Lato Light"/>
              <a:ea typeface="+mn-ea"/>
              <a:cs typeface="+mn-cs"/>
            </a:endParaRPr>
          </a:p>
        </p:txBody>
      </p:sp>
      <p:pic>
        <p:nvPicPr>
          <p:cNvPr id="17" name="Picture 16">
            <a:extLst>
              <a:ext uri="{FF2B5EF4-FFF2-40B4-BE49-F238E27FC236}">
                <a16:creationId xmlns:a16="http://schemas.microsoft.com/office/drawing/2014/main" id="{C84C1A82-736F-B911-D2EE-B3BB0EA4F096}"/>
              </a:ext>
            </a:extLst>
          </p:cNvPr>
          <p:cNvPicPr>
            <a:picLocks noChangeAspect="1"/>
          </p:cNvPicPr>
          <p:nvPr/>
        </p:nvPicPr>
        <p:blipFill>
          <a:blip r:embed="rId4"/>
          <a:srcRect/>
          <a:stretch/>
        </p:blipFill>
        <p:spPr>
          <a:xfrm>
            <a:off x="7589528" y="2115518"/>
            <a:ext cx="3934754" cy="3934754"/>
          </a:xfrm>
          <a:prstGeom prst="rect">
            <a:avLst/>
          </a:prstGeom>
        </p:spPr>
      </p:pic>
    </p:spTree>
    <p:extLst>
      <p:ext uri="{BB962C8B-B14F-4D97-AF65-F5344CB8AC3E}">
        <p14:creationId xmlns:p14="http://schemas.microsoft.com/office/powerpoint/2010/main" val="1125439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AF6579F0-9764-A845-BD4D-03644762B6C0}"/>
              </a:ext>
            </a:extLst>
          </p:cNvPr>
          <p:cNvGraphicFramePr>
            <a:graphicFrameLocks noGrp="1"/>
          </p:cNvGraphicFramePr>
          <p:nvPr>
            <p:extLst>
              <p:ext uri="{D42A27DB-BD31-4B8C-83A1-F6EECF244321}">
                <p14:modId xmlns:p14="http://schemas.microsoft.com/office/powerpoint/2010/main" val="227143343"/>
              </p:ext>
            </p:extLst>
          </p:nvPr>
        </p:nvGraphicFramePr>
        <p:xfrm>
          <a:off x="318152" y="1730004"/>
          <a:ext cx="7341713" cy="4384713"/>
        </p:xfrm>
        <a:graphic>
          <a:graphicData uri="http://schemas.openxmlformats.org/drawingml/2006/table">
            <a:tbl>
              <a:tblPr firstRow="1" bandRow="1">
                <a:tableStyleId>{2D5ABB26-0587-4C30-8999-92F81FD0307C}</a:tableStyleId>
              </a:tblPr>
              <a:tblGrid>
                <a:gridCol w="1855313">
                  <a:extLst>
                    <a:ext uri="{9D8B030D-6E8A-4147-A177-3AD203B41FA5}">
                      <a16:colId xmlns:a16="http://schemas.microsoft.com/office/drawing/2014/main" val="20000"/>
                    </a:ext>
                  </a:extLst>
                </a:gridCol>
                <a:gridCol w="5486400">
                  <a:extLst>
                    <a:ext uri="{9D8B030D-6E8A-4147-A177-3AD203B41FA5}">
                      <a16:colId xmlns:a16="http://schemas.microsoft.com/office/drawing/2014/main" val="20002"/>
                    </a:ext>
                  </a:extLst>
                </a:gridCol>
              </a:tblGrid>
              <a:tr h="950976">
                <a:tc>
                  <a:txBody>
                    <a:bodyPr/>
                    <a:lstStyle/>
                    <a:p>
                      <a:pPr algn="l"/>
                      <a:r>
                        <a:rPr lang="en-US" sz="1800" b="1" dirty="0">
                          <a:solidFill>
                            <a:schemeClr val="tx1"/>
                          </a:solidFill>
                          <a:latin typeface="+mj-lt"/>
                          <a:cs typeface="Calibri"/>
                        </a:rPr>
                        <a:t>Use Case</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lvl="0" algn="l">
                        <a:lnSpc>
                          <a:spcPct val="100000"/>
                        </a:lnSpc>
                        <a:spcBef>
                          <a:spcPts val="0"/>
                        </a:spcBef>
                        <a:spcAft>
                          <a:spcPts val="0"/>
                        </a:spcAft>
                        <a:buNone/>
                      </a:pPr>
                      <a:r>
                        <a:rPr lang="en-US" sz="1600" b="0" i="0" u="none" strike="noStrike" kern="1200" noProof="0" dirty="0">
                          <a:solidFill>
                            <a:schemeClr val="tx1"/>
                          </a:solidFill>
                        </a:rPr>
                        <a:t>Customer acquisition was accelerating, and the cloud team was falling behind, impeding growth.</a:t>
                      </a:r>
                      <a:endParaRPr lang="en-US" dirty="0">
                        <a:solidFill>
                          <a:schemeClr val="tx1"/>
                        </a:solidFill>
                      </a:endParaRP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6000"/>
                      </a:schemeClr>
                    </a:solidFill>
                  </a:tcPr>
                </a:tc>
                <a:extLst>
                  <a:ext uri="{0D108BD9-81ED-4DB2-BD59-A6C34878D82A}">
                    <a16:rowId xmlns:a16="http://schemas.microsoft.com/office/drawing/2014/main" val="10001"/>
                  </a:ext>
                </a:extLst>
              </a:tr>
              <a:tr h="1016443">
                <a:tc>
                  <a:txBody>
                    <a:bodyPr/>
                    <a:lstStyle/>
                    <a:p>
                      <a:pPr algn="l"/>
                      <a:r>
                        <a:rPr lang="en-US" sz="1800" b="1" dirty="0">
                          <a:solidFill>
                            <a:schemeClr val="tx1"/>
                          </a:solidFill>
                          <a:latin typeface="+mj-lt"/>
                          <a:cs typeface="Calibri"/>
                        </a:rPr>
                        <a:t>Problem</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lvl="0" algn="l">
                        <a:lnSpc>
                          <a:spcPct val="100000"/>
                        </a:lnSpc>
                        <a:spcBef>
                          <a:spcPts val="0"/>
                        </a:spcBef>
                        <a:spcAft>
                          <a:spcPts val="0"/>
                        </a:spcAft>
                        <a:buNone/>
                      </a:pPr>
                      <a:r>
                        <a:rPr lang="en-US" sz="1600" b="0" i="0" u="none" strike="noStrike" kern="1200" noProof="0" dirty="0">
                          <a:solidFill>
                            <a:schemeClr val="tx1"/>
                          </a:solidFill>
                        </a:rPr>
                        <a:t>Customers were requiring multi-cloud deployments, but </a:t>
                      </a:r>
                      <a:r>
                        <a:rPr lang="en-US" sz="1600" b="0" i="0" u="none" strike="noStrike" kern="1200" noProof="0" dirty="0" err="1">
                          <a:solidFill>
                            <a:schemeClr val="tx1"/>
                          </a:solidFill>
                        </a:rPr>
                        <a:t>ConcertAI</a:t>
                      </a:r>
                      <a:r>
                        <a:rPr lang="en-US" sz="1600" b="0" i="0" u="none" strike="noStrike" kern="1200" noProof="0" dirty="0">
                          <a:solidFill>
                            <a:schemeClr val="tx1"/>
                          </a:solidFill>
                        </a:rPr>
                        <a:t> lacked the internal expertise and bandwidth to meet customer expectations, slowing time to value for new customers and draining resources from advancing product initiatives.</a:t>
                      </a:r>
                      <a:endParaRPr lang="en-US" b="0" i="0" u="none" strike="noStrike" noProof="0" dirty="0">
                        <a:solidFill>
                          <a:schemeClr val="tx1"/>
                        </a:solidFill>
                      </a:endParaRPr>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06654">
                <a:tc>
                  <a:txBody>
                    <a:bodyPr/>
                    <a:lstStyle/>
                    <a:p>
                      <a:pPr algn="l"/>
                      <a:r>
                        <a:rPr lang="en-US" sz="1800" b="1" dirty="0">
                          <a:solidFill>
                            <a:schemeClr val="tx1"/>
                          </a:solidFill>
                          <a:latin typeface="+mj-lt"/>
                          <a:cs typeface="Calibri"/>
                        </a:rPr>
                        <a:t>Solution</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algn="l"/>
                      <a:r>
                        <a:rPr lang="en-US" sz="1600" kern="1200" dirty="0" err="1">
                          <a:solidFill>
                            <a:schemeClr val="tx1"/>
                          </a:solidFill>
                          <a:uFillTx/>
                          <a:latin typeface="+mn-lt"/>
                          <a:ea typeface="+mn-ea"/>
                          <a:cs typeface="Calibri"/>
                        </a:rPr>
                        <a:t>ClearDATA</a:t>
                      </a:r>
                      <a:r>
                        <a:rPr lang="en-US" sz="1600" kern="1200" dirty="0">
                          <a:solidFill>
                            <a:schemeClr val="tx1"/>
                          </a:solidFill>
                          <a:uFillTx/>
                          <a:latin typeface="+mn-lt"/>
                          <a:ea typeface="+mn-ea"/>
                          <a:cs typeface="Calibri"/>
                        </a:rPr>
                        <a:t> provided secure infrastructure for both AWS and Azure so </a:t>
                      </a:r>
                      <a:r>
                        <a:rPr lang="en-US" sz="1600" kern="1200" dirty="0" err="1">
                          <a:solidFill>
                            <a:schemeClr val="tx1"/>
                          </a:solidFill>
                          <a:uFillTx/>
                          <a:latin typeface="+mn-lt"/>
                          <a:ea typeface="+mn-ea"/>
                          <a:cs typeface="Calibri"/>
                        </a:rPr>
                        <a:t>ConcertAI</a:t>
                      </a:r>
                      <a:r>
                        <a:rPr lang="en-US" sz="1600" kern="1200" dirty="0">
                          <a:solidFill>
                            <a:schemeClr val="tx1"/>
                          </a:solidFill>
                          <a:uFillTx/>
                          <a:latin typeface="+mn-lt"/>
                          <a:ea typeface="+mn-ea"/>
                          <a:cs typeface="Calibri"/>
                        </a:rPr>
                        <a:t> could focus on customer delivery and not ramping up cloud expertise. </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4982"/>
                      </a:schemeClr>
                    </a:solidFill>
                  </a:tcPr>
                </a:tc>
                <a:extLst>
                  <a:ext uri="{0D108BD9-81ED-4DB2-BD59-A6C34878D82A}">
                    <a16:rowId xmlns:a16="http://schemas.microsoft.com/office/drawing/2014/main" val="10003"/>
                  </a:ext>
                </a:extLst>
              </a:tr>
              <a:tr h="1016443">
                <a:tc>
                  <a:txBody>
                    <a:bodyPr/>
                    <a:lstStyle/>
                    <a:p>
                      <a:pPr algn="l"/>
                      <a:r>
                        <a:rPr lang="en-US" sz="1800" b="1" dirty="0">
                          <a:solidFill>
                            <a:schemeClr val="tx1"/>
                          </a:solidFill>
                          <a:latin typeface="+mj-lt"/>
                          <a:cs typeface="Calibri"/>
                        </a:rPr>
                        <a:t>Results</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lvl="0" algn="l">
                        <a:lnSpc>
                          <a:spcPct val="100000"/>
                        </a:lnSpc>
                        <a:spcBef>
                          <a:spcPts val="0"/>
                        </a:spcBef>
                        <a:spcAft>
                          <a:spcPts val="0"/>
                        </a:spcAft>
                        <a:buNone/>
                      </a:pPr>
                      <a:r>
                        <a:rPr lang="en-US" sz="1600" b="0" i="0" u="none" strike="noStrike" noProof="0" dirty="0">
                          <a:solidFill>
                            <a:schemeClr val="tx1"/>
                          </a:solidFill>
                          <a:latin typeface="Lato Light"/>
                        </a:rPr>
                        <a:t>7x faster deployment and eliminated 1-2 days of meetings to plan it all out. That's almost 2 weeks of full-time work saved on their most recent project.</a:t>
                      </a:r>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5" name="Title 4">
            <a:extLst>
              <a:ext uri="{FF2B5EF4-FFF2-40B4-BE49-F238E27FC236}">
                <a16:creationId xmlns:a16="http://schemas.microsoft.com/office/drawing/2014/main" id="{91664EE0-D2DE-9F43-835A-92DBED030C7F}"/>
              </a:ext>
            </a:extLst>
          </p:cNvPr>
          <p:cNvSpPr txBox="1">
            <a:spLocks/>
          </p:cNvSpPr>
          <p:nvPr/>
        </p:nvSpPr>
        <p:spPr>
          <a:xfrm>
            <a:off x="354487" y="0"/>
            <a:ext cx="8391643" cy="16469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n-US" sz="2400">
                <a:solidFill>
                  <a:schemeClr val="accent1"/>
                </a:solidFill>
              </a:rPr>
              <a:t>Leading Biotech Research Brands Trust </a:t>
            </a:r>
            <a:r>
              <a:rPr lang="en-US" sz="2400" err="1">
                <a:solidFill>
                  <a:schemeClr val="accent1"/>
                </a:solidFill>
              </a:rPr>
              <a:t>ClearDATA</a:t>
            </a:r>
            <a:r>
              <a:rPr lang="en-US" sz="2400">
                <a:solidFill>
                  <a:schemeClr val="accent1"/>
                </a:solidFill>
              </a:rPr>
              <a:t> </a:t>
            </a:r>
            <a:br>
              <a:rPr lang="en-US" sz="2400">
                <a:solidFill>
                  <a:schemeClr val="tx1">
                    <a:lumMod val="65000"/>
                    <a:lumOff val="35000"/>
                  </a:schemeClr>
                </a:solidFill>
              </a:rPr>
            </a:br>
            <a:r>
              <a:rPr lang="en-US" sz="2400">
                <a:solidFill>
                  <a:schemeClr val="tx1">
                    <a:lumMod val="65000"/>
                    <a:lumOff val="35000"/>
                  </a:schemeClr>
                </a:solidFill>
              </a:rPr>
              <a:t>for Long-Term Healthcare IT Partnerships</a:t>
            </a:r>
          </a:p>
        </p:txBody>
      </p:sp>
      <p:cxnSp>
        <p:nvCxnSpPr>
          <p:cNvPr id="4" name="Straight Connector 3">
            <a:extLst>
              <a:ext uri="{FF2B5EF4-FFF2-40B4-BE49-F238E27FC236}">
                <a16:creationId xmlns:a16="http://schemas.microsoft.com/office/drawing/2014/main" id="{7BFE6BD8-36F4-FD71-233C-B201E0756236}"/>
              </a:ext>
            </a:extLst>
          </p:cNvPr>
          <p:cNvCxnSpPr>
            <a:cxnSpLocks/>
          </p:cNvCxnSpPr>
          <p:nvPr/>
        </p:nvCxnSpPr>
        <p:spPr>
          <a:xfrm flipH="1">
            <a:off x="2170952" y="1731990"/>
            <a:ext cx="3175" cy="435610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 name="Table 1" hidden="1">
            <a:extLst>
              <a:ext uri="{FF2B5EF4-FFF2-40B4-BE49-F238E27FC236}">
                <a16:creationId xmlns:a16="http://schemas.microsoft.com/office/drawing/2014/main" id="{30AC63FD-FFF2-6006-D7A5-68CB560DF9B7}"/>
              </a:ext>
            </a:extLst>
          </p:cNvPr>
          <p:cNvGraphicFramePr>
            <a:graphicFrameLocks noGrp="1"/>
          </p:cNvGraphicFramePr>
          <p:nvPr/>
        </p:nvGraphicFramePr>
        <p:xfrm>
          <a:off x="9225063" y="4061297"/>
          <a:ext cx="2970824" cy="2286000"/>
        </p:xfrm>
        <a:graphic>
          <a:graphicData uri="http://schemas.openxmlformats.org/drawingml/2006/table">
            <a:tbl>
              <a:tblPr firstRow="1" bandRow="1">
                <a:tableStyleId>{7DF18680-E054-41AD-8BC1-D1AEF772440D}</a:tableStyleId>
              </a:tblPr>
              <a:tblGrid>
                <a:gridCol w="2128735">
                  <a:extLst>
                    <a:ext uri="{9D8B030D-6E8A-4147-A177-3AD203B41FA5}">
                      <a16:colId xmlns:a16="http://schemas.microsoft.com/office/drawing/2014/main" val="475556017"/>
                    </a:ext>
                  </a:extLst>
                </a:gridCol>
                <a:gridCol w="842089">
                  <a:extLst>
                    <a:ext uri="{9D8B030D-6E8A-4147-A177-3AD203B41FA5}">
                      <a16:colId xmlns:a16="http://schemas.microsoft.com/office/drawing/2014/main" val="563255998"/>
                    </a:ext>
                  </a:extLst>
                </a:gridCol>
              </a:tblGrid>
              <a:tr h="288479">
                <a:tc gridSpan="2">
                  <a:txBody>
                    <a:bodyPr/>
                    <a:lstStyle/>
                    <a:p>
                      <a:pPr algn="ctr"/>
                      <a:r>
                        <a:rPr lang="en-US"/>
                        <a:t>Return on Investment</a:t>
                      </a:r>
                    </a:p>
                  </a:txBody>
                  <a:tcPr>
                    <a:solidFill>
                      <a:srgbClr val="595959"/>
                    </a:solidFill>
                  </a:tcPr>
                </a:tc>
                <a:tc hMerge="1">
                  <a:txBody>
                    <a:bodyPr/>
                    <a:lstStyle/>
                    <a:p>
                      <a:endParaRPr lang="en-US"/>
                    </a:p>
                  </a:txBody>
                  <a:tcPr/>
                </a:tc>
                <a:extLst>
                  <a:ext uri="{0D108BD9-81ED-4DB2-BD59-A6C34878D82A}">
                    <a16:rowId xmlns:a16="http://schemas.microsoft.com/office/drawing/2014/main" val="2357138745"/>
                  </a:ext>
                </a:extLst>
              </a:tr>
              <a:tr h="495431">
                <a:tc>
                  <a:txBody>
                    <a:bodyPr/>
                    <a:lstStyle/>
                    <a:p>
                      <a:r>
                        <a:rPr lang="en-US"/>
                        <a:t>Risk Mitigation</a:t>
                      </a:r>
                    </a:p>
                    <a:p>
                      <a:r>
                        <a:rPr lang="en-US"/>
                        <a:t> (Financial Risk Exposure)</a:t>
                      </a:r>
                    </a:p>
                  </a:txBody>
                  <a:tcPr/>
                </a:tc>
                <a:tc>
                  <a:txBody>
                    <a:bodyPr/>
                    <a:lstStyle/>
                    <a:p>
                      <a:r>
                        <a:rPr lang="en-US"/>
                        <a:t>$110M</a:t>
                      </a:r>
                    </a:p>
                  </a:txBody>
                  <a:tcPr/>
                </a:tc>
                <a:extLst>
                  <a:ext uri="{0D108BD9-81ED-4DB2-BD59-A6C34878D82A}">
                    <a16:rowId xmlns:a16="http://schemas.microsoft.com/office/drawing/2014/main" val="508469112"/>
                  </a:ext>
                </a:extLst>
              </a:tr>
              <a:tr h="288479">
                <a:tc>
                  <a:txBody>
                    <a:bodyPr/>
                    <a:lstStyle/>
                    <a:p>
                      <a:r>
                        <a:rPr lang="en-US"/>
                        <a:t>Investment to ClearDATA</a:t>
                      </a:r>
                    </a:p>
                  </a:txBody>
                  <a:tcPr/>
                </a:tc>
                <a:tc>
                  <a:txBody>
                    <a:bodyPr/>
                    <a:lstStyle/>
                    <a:p>
                      <a:r>
                        <a:rPr lang="en-US"/>
                        <a:t>$280K</a:t>
                      </a:r>
                    </a:p>
                  </a:txBody>
                  <a:tcPr/>
                </a:tc>
                <a:extLst>
                  <a:ext uri="{0D108BD9-81ED-4DB2-BD59-A6C34878D82A}">
                    <a16:rowId xmlns:a16="http://schemas.microsoft.com/office/drawing/2014/main" val="1060093462"/>
                  </a:ext>
                </a:extLst>
              </a:tr>
              <a:tr h="288479">
                <a:tc>
                  <a:txBody>
                    <a:bodyPr/>
                    <a:lstStyle/>
                    <a:p>
                      <a:r>
                        <a:rPr lang="en-US"/>
                        <a:t>ROI</a:t>
                      </a:r>
                    </a:p>
                  </a:txBody>
                  <a:tcPr/>
                </a:tc>
                <a:tc>
                  <a:txBody>
                    <a:bodyPr/>
                    <a:lstStyle/>
                    <a:p>
                      <a:r>
                        <a:rPr lang="en-US"/>
                        <a:t>394x</a:t>
                      </a:r>
                    </a:p>
                  </a:txBody>
                  <a:tcPr/>
                </a:tc>
                <a:extLst>
                  <a:ext uri="{0D108BD9-81ED-4DB2-BD59-A6C34878D82A}">
                    <a16:rowId xmlns:a16="http://schemas.microsoft.com/office/drawing/2014/main" val="612334457"/>
                  </a:ext>
                </a:extLst>
              </a:tr>
            </a:tbl>
          </a:graphicData>
        </a:graphic>
      </p:graphicFrame>
      <p:pic>
        <p:nvPicPr>
          <p:cNvPr id="6" name="Picture 5" descr="A white text on a black background&#10;&#10;AI-generated content may be incorrect.">
            <a:extLst>
              <a:ext uri="{FF2B5EF4-FFF2-40B4-BE49-F238E27FC236}">
                <a16:creationId xmlns:a16="http://schemas.microsoft.com/office/drawing/2014/main" id="{528F4D21-CF7C-C212-5523-5AE96C7A03AC}"/>
              </a:ext>
            </a:extLst>
          </p:cNvPr>
          <p:cNvPicPr>
            <a:picLocks noChangeAspect="1"/>
          </p:cNvPicPr>
          <p:nvPr/>
        </p:nvPicPr>
        <p:blipFill>
          <a:blip r:embed="rId3"/>
          <a:stretch>
            <a:fillRect/>
          </a:stretch>
        </p:blipFill>
        <p:spPr>
          <a:xfrm>
            <a:off x="8163842" y="2233836"/>
            <a:ext cx="3252325" cy="684072"/>
          </a:xfrm>
          <a:prstGeom prst="rect">
            <a:avLst/>
          </a:prstGeom>
        </p:spPr>
      </p:pic>
      <p:sp>
        <p:nvSpPr>
          <p:cNvPr id="5" name="TextBox 4">
            <a:extLst>
              <a:ext uri="{FF2B5EF4-FFF2-40B4-BE49-F238E27FC236}">
                <a16:creationId xmlns:a16="http://schemas.microsoft.com/office/drawing/2014/main" id="{843326A8-B316-E68A-0BA2-2958A6F06172}"/>
              </a:ext>
            </a:extLst>
          </p:cNvPr>
          <p:cNvSpPr txBox="1"/>
          <p:nvPr/>
        </p:nvSpPr>
        <p:spPr>
          <a:xfrm>
            <a:off x="8798309" y="3657062"/>
            <a:ext cx="246434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tx1">
                    <a:lumMod val="65000"/>
                    <a:lumOff val="35000"/>
                  </a:schemeClr>
                </a:solidFill>
                <a:latin typeface="Montserrat SemiBold"/>
                <a:ea typeface="Lato Light"/>
                <a:cs typeface="Lato Light"/>
              </a:rPr>
              <a:t>89%</a:t>
            </a:r>
          </a:p>
          <a:p>
            <a:pPr algn="ctr"/>
            <a:r>
              <a:rPr lang="en-US" sz="1400" b="1" dirty="0">
                <a:solidFill>
                  <a:schemeClr val="tx1">
                    <a:lumMod val="65000"/>
                    <a:lumOff val="35000"/>
                  </a:schemeClr>
                </a:solidFill>
                <a:latin typeface="Montserrat SemiBold"/>
                <a:ea typeface="Lato Light"/>
                <a:cs typeface="Lato Light"/>
              </a:rPr>
              <a:t>Continuously </a:t>
            </a:r>
            <a:br>
              <a:rPr lang="en-US" sz="1400" b="1" dirty="0">
                <a:latin typeface="Montserrat SemiBold"/>
                <a:ea typeface="Lato Light"/>
                <a:cs typeface="Lato Light"/>
              </a:rPr>
            </a:br>
            <a:r>
              <a:rPr lang="en-US" sz="1400" b="1" dirty="0">
                <a:solidFill>
                  <a:schemeClr val="tx1">
                    <a:lumMod val="65000"/>
                    <a:lumOff val="35000"/>
                  </a:schemeClr>
                </a:solidFill>
                <a:latin typeface="Montserrat SemiBold"/>
                <a:ea typeface="Lato Light"/>
                <a:cs typeface="Lato Light"/>
              </a:rPr>
              <a:t>Compliant</a:t>
            </a:r>
            <a:endParaRPr lang="en-US" sz="7200" b="1" dirty="0">
              <a:solidFill>
                <a:schemeClr val="tx1">
                  <a:lumMod val="65000"/>
                  <a:lumOff val="35000"/>
                </a:schemeClr>
              </a:solidFill>
              <a:latin typeface="Montserrat SemiBold"/>
              <a:ea typeface="Lato Light"/>
              <a:cs typeface="Lato Light"/>
            </a:endParaRPr>
          </a:p>
        </p:txBody>
      </p:sp>
    </p:spTree>
    <p:extLst>
      <p:ext uri="{BB962C8B-B14F-4D97-AF65-F5344CB8AC3E}">
        <p14:creationId xmlns:p14="http://schemas.microsoft.com/office/powerpoint/2010/main" val="294043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0E341C49-06C6-4847-9A79-C7A3976F804A}"/>
              </a:ext>
            </a:extLst>
          </p:cNvPr>
          <p:cNvGraphicFramePr>
            <a:graphicFrameLocks noGrp="1"/>
          </p:cNvGraphicFramePr>
          <p:nvPr/>
        </p:nvGraphicFramePr>
        <p:xfrm>
          <a:off x="321012" y="1730711"/>
          <a:ext cx="7344210" cy="4246194"/>
        </p:xfrm>
        <a:graphic>
          <a:graphicData uri="http://schemas.openxmlformats.org/drawingml/2006/table">
            <a:tbl>
              <a:tblPr firstRow="1" bandRow="1">
                <a:tableStyleId>{2D5ABB26-0587-4C30-8999-92F81FD0307C}</a:tableStyleId>
              </a:tblPr>
              <a:tblGrid>
                <a:gridCol w="1882064">
                  <a:extLst>
                    <a:ext uri="{9D8B030D-6E8A-4147-A177-3AD203B41FA5}">
                      <a16:colId xmlns:a16="http://schemas.microsoft.com/office/drawing/2014/main" val="20000"/>
                    </a:ext>
                  </a:extLst>
                </a:gridCol>
                <a:gridCol w="5462146">
                  <a:extLst>
                    <a:ext uri="{9D8B030D-6E8A-4147-A177-3AD203B41FA5}">
                      <a16:colId xmlns:a16="http://schemas.microsoft.com/office/drawing/2014/main" val="20002"/>
                    </a:ext>
                  </a:extLst>
                </a:gridCol>
              </a:tblGrid>
              <a:tr h="1106654">
                <a:tc>
                  <a:txBody>
                    <a:bodyPr/>
                    <a:lstStyle/>
                    <a:p>
                      <a:pPr algn="l"/>
                      <a:r>
                        <a:rPr lang="en-US" sz="1800" b="1" dirty="0">
                          <a:solidFill>
                            <a:schemeClr val="tx1"/>
                          </a:solidFill>
                          <a:latin typeface="+mj-lt"/>
                          <a:cs typeface="Calibri"/>
                        </a:rPr>
                        <a:t>Use Case</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marL="0" algn="l" defTabSz="914400" rtl="0" eaLnBrk="1" latinLnBrk="0" hangingPunct="1"/>
                      <a:r>
                        <a:rPr lang="en-US" sz="1600" kern="1200" dirty="0">
                          <a:solidFill>
                            <a:schemeClr val="tx1"/>
                          </a:solidFill>
                          <a:uFillTx/>
                          <a:latin typeface="+mn-lt"/>
                          <a:ea typeface="+mn-ea"/>
                          <a:cs typeface="Calibri"/>
                        </a:rPr>
                        <a:t>Migrating and automating workloads in the cloud to speed up prior authorization requests by eliminating human error and reducing the number of appeals. </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5405"/>
                      </a:schemeClr>
                    </a:solidFill>
                  </a:tcPr>
                </a:tc>
                <a:extLst>
                  <a:ext uri="{0D108BD9-81ED-4DB2-BD59-A6C34878D82A}">
                    <a16:rowId xmlns:a16="http://schemas.microsoft.com/office/drawing/2014/main" val="10001"/>
                  </a:ext>
                </a:extLst>
              </a:tr>
              <a:tr h="1016443">
                <a:tc>
                  <a:txBody>
                    <a:bodyPr/>
                    <a:lstStyle/>
                    <a:p>
                      <a:pPr algn="l"/>
                      <a:r>
                        <a:rPr lang="en-US" sz="1800" b="1" dirty="0">
                          <a:solidFill>
                            <a:schemeClr val="tx1"/>
                          </a:solidFill>
                          <a:latin typeface="+mj-lt"/>
                          <a:cs typeface="Calibri"/>
                        </a:rPr>
                        <a:t>Problem</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marL="0" algn="l" defTabSz="914400" rtl="0" eaLnBrk="1" latinLnBrk="0" hangingPunct="1"/>
                      <a:r>
                        <a:rPr lang="en-US" sz="1600" kern="1200" dirty="0">
                          <a:solidFill>
                            <a:schemeClr val="tx1"/>
                          </a:solidFill>
                          <a:uFillTx/>
                          <a:latin typeface="+mn-lt"/>
                          <a:ea typeface="+mn-ea"/>
                          <a:cs typeface="Calibri"/>
                        </a:rPr>
                        <a:t>On-prem, manually intensive processes and procedures prevented </a:t>
                      </a:r>
                      <a:r>
                        <a:rPr lang="en-US" sz="1600" kern="1200" dirty="0" err="1">
                          <a:solidFill>
                            <a:schemeClr val="tx1"/>
                          </a:solidFill>
                          <a:uFillTx/>
                          <a:latin typeface="+mn-lt"/>
                          <a:ea typeface="+mn-ea"/>
                          <a:cs typeface="Calibri"/>
                        </a:rPr>
                        <a:t>Machinify</a:t>
                      </a:r>
                      <a:r>
                        <a:rPr lang="en-US" sz="1600" kern="1200" dirty="0">
                          <a:solidFill>
                            <a:schemeClr val="tx1"/>
                          </a:solidFill>
                          <a:uFillTx/>
                          <a:latin typeface="+mn-lt"/>
                          <a:ea typeface="+mn-ea"/>
                          <a:cs typeface="Calibri"/>
                        </a:rPr>
                        <a:t> from delivering patient care prior authorization requests in a timely, efficient fashion. </a:t>
                      </a:r>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06654">
                <a:tc>
                  <a:txBody>
                    <a:bodyPr/>
                    <a:lstStyle/>
                    <a:p>
                      <a:pPr algn="l"/>
                      <a:r>
                        <a:rPr lang="en-US" sz="1800" b="1" dirty="0">
                          <a:solidFill>
                            <a:schemeClr val="tx1"/>
                          </a:solidFill>
                          <a:latin typeface="+mj-lt"/>
                          <a:cs typeface="Calibri"/>
                        </a:rPr>
                        <a:t>Solution</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marL="0" algn="l" rtl="0" eaLnBrk="1" latinLnBrk="0" hangingPunct="1"/>
                      <a:r>
                        <a:rPr lang="en-US" sz="1600" kern="1200" dirty="0" err="1">
                          <a:solidFill>
                            <a:schemeClr val="tx1"/>
                          </a:solidFill>
                          <a:uFillTx/>
                          <a:latin typeface="+mn-lt"/>
                          <a:ea typeface="+mn-ea"/>
                          <a:cs typeface="Calibri"/>
                        </a:rPr>
                        <a:t>ClearDATA</a:t>
                      </a:r>
                      <a:r>
                        <a:rPr lang="en-US" sz="1600" kern="1200" dirty="0">
                          <a:solidFill>
                            <a:schemeClr val="tx1"/>
                          </a:solidFill>
                          <a:uFillTx/>
                          <a:latin typeface="+mn-lt"/>
                          <a:ea typeface="+mn-ea"/>
                          <a:cs typeface="Calibri"/>
                        </a:rPr>
                        <a:t> was able to help </a:t>
                      </a:r>
                      <a:r>
                        <a:rPr lang="en-US" sz="1600" kern="1200" dirty="0" err="1">
                          <a:solidFill>
                            <a:schemeClr val="tx1"/>
                          </a:solidFill>
                          <a:uFillTx/>
                          <a:latin typeface="+mn-lt"/>
                          <a:ea typeface="+mn-ea"/>
                          <a:cs typeface="Calibri"/>
                        </a:rPr>
                        <a:t>Machinify</a:t>
                      </a:r>
                      <a:r>
                        <a:rPr lang="en-US" sz="1600" kern="1200" dirty="0">
                          <a:solidFill>
                            <a:schemeClr val="tx1"/>
                          </a:solidFill>
                          <a:uFillTx/>
                          <a:latin typeface="+mn-lt"/>
                          <a:ea typeface="+mn-ea"/>
                          <a:cs typeface="Calibri"/>
                        </a:rPr>
                        <a:t> migrate their workloads to a multi-cloud infrastructure, improving operational efficiency, keeping PHI safe and secure. </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4787"/>
                      </a:schemeClr>
                    </a:solidFill>
                  </a:tcPr>
                </a:tc>
                <a:extLst>
                  <a:ext uri="{0D108BD9-81ED-4DB2-BD59-A6C34878D82A}">
                    <a16:rowId xmlns:a16="http://schemas.microsoft.com/office/drawing/2014/main" val="10003"/>
                  </a:ext>
                </a:extLst>
              </a:tr>
              <a:tr h="1016443">
                <a:tc>
                  <a:txBody>
                    <a:bodyPr/>
                    <a:lstStyle/>
                    <a:p>
                      <a:pPr algn="l"/>
                      <a:r>
                        <a:rPr lang="en-US" sz="1800" b="1" dirty="0">
                          <a:solidFill>
                            <a:schemeClr val="tx1"/>
                          </a:solidFill>
                          <a:latin typeface="+mj-lt"/>
                          <a:cs typeface="Calibri"/>
                        </a:rPr>
                        <a:t>Results</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marL="0" algn="l" defTabSz="914400" rtl="0" eaLnBrk="1" latinLnBrk="0" hangingPunct="1"/>
                      <a:r>
                        <a:rPr lang="en-US" sz="1600" kern="1200" dirty="0" err="1">
                          <a:solidFill>
                            <a:schemeClr val="tx1"/>
                          </a:solidFill>
                          <a:uFillTx/>
                          <a:latin typeface="+mn-lt"/>
                          <a:ea typeface="+mn-ea"/>
                          <a:cs typeface="Calibri"/>
                        </a:rPr>
                        <a:t>Machinify’s</a:t>
                      </a:r>
                      <a:r>
                        <a:rPr lang="en-US" sz="1600" kern="1200" dirty="0">
                          <a:solidFill>
                            <a:schemeClr val="tx1"/>
                          </a:solidFill>
                          <a:uFillTx/>
                          <a:latin typeface="+mn-lt"/>
                          <a:ea typeface="+mn-ea"/>
                          <a:cs typeface="Calibri"/>
                        </a:rPr>
                        <a:t> growth by speeding up their business by moving to the cloud was so great, it led them to be acquired in 2024 and merged with 3 other businesses. </a:t>
                      </a:r>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Title 4">
            <a:extLst>
              <a:ext uri="{FF2B5EF4-FFF2-40B4-BE49-F238E27FC236}">
                <a16:creationId xmlns:a16="http://schemas.microsoft.com/office/drawing/2014/main" id="{73A27413-332F-2A44-AAAD-863FC4FD6CB3}"/>
              </a:ext>
            </a:extLst>
          </p:cNvPr>
          <p:cNvSpPr txBox="1">
            <a:spLocks/>
          </p:cNvSpPr>
          <p:nvPr/>
        </p:nvSpPr>
        <p:spPr>
          <a:xfrm>
            <a:off x="330383" y="0"/>
            <a:ext cx="10842653" cy="17009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n-US" sz="2400">
                <a:solidFill>
                  <a:schemeClr val="accent1"/>
                </a:solidFill>
              </a:rPr>
              <a:t>Leading Healthcare Intelligence Companies Trust </a:t>
            </a:r>
            <a:r>
              <a:rPr lang="en-US" sz="2400" err="1">
                <a:solidFill>
                  <a:schemeClr val="accent1"/>
                </a:solidFill>
              </a:rPr>
              <a:t>ClearDATA</a:t>
            </a:r>
            <a:r>
              <a:rPr lang="en-US" sz="2400">
                <a:solidFill>
                  <a:schemeClr val="accent1"/>
                </a:solidFill>
              </a:rPr>
              <a:t> </a:t>
            </a:r>
            <a:br>
              <a:rPr lang="en-US" sz="2400">
                <a:solidFill>
                  <a:schemeClr val="tx1">
                    <a:lumMod val="65000"/>
                    <a:lumOff val="35000"/>
                  </a:schemeClr>
                </a:solidFill>
              </a:rPr>
            </a:br>
            <a:r>
              <a:rPr lang="en-US" sz="2400">
                <a:solidFill>
                  <a:schemeClr val="tx1">
                    <a:lumMod val="65000"/>
                    <a:lumOff val="35000"/>
                  </a:schemeClr>
                </a:solidFill>
              </a:rPr>
              <a:t>for Long-Term Healthcare IT Partnerships</a:t>
            </a:r>
          </a:p>
        </p:txBody>
      </p:sp>
      <p:cxnSp>
        <p:nvCxnSpPr>
          <p:cNvPr id="2" name="Straight Connector 1">
            <a:extLst>
              <a:ext uri="{FF2B5EF4-FFF2-40B4-BE49-F238E27FC236}">
                <a16:creationId xmlns:a16="http://schemas.microsoft.com/office/drawing/2014/main" id="{26D9A720-64E2-F9FD-96FE-5E805A1CC587}"/>
              </a:ext>
            </a:extLst>
          </p:cNvPr>
          <p:cNvCxnSpPr>
            <a:cxnSpLocks/>
          </p:cNvCxnSpPr>
          <p:nvPr/>
        </p:nvCxnSpPr>
        <p:spPr>
          <a:xfrm>
            <a:off x="2174126" y="1730715"/>
            <a:ext cx="0" cy="424319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5F8A2E82-D6AF-0E96-54B1-1D72671BFF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3458" y="2251876"/>
            <a:ext cx="2929046" cy="500081"/>
          </a:xfrm>
          <a:prstGeom prst="rect">
            <a:avLst/>
          </a:prstGeom>
        </p:spPr>
      </p:pic>
      <p:sp>
        <p:nvSpPr>
          <p:cNvPr id="5" name="TextBox 4">
            <a:extLst>
              <a:ext uri="{FF2B5EF4-FFF2-40B4-BE49-F238E27FC236}">
                <a16:creationId xmlns:a16="http://schemas.microsoft.com/office/drawing/2014/main" id="{620CAE18-B0E6-0E37-ACA6-103C9BC506BF}"/>
              </a:ext>
            </a:extLst>
          </p:cNvPr>
          <p:cNvSpPr txBox="1"/>
          <p:nvPr/>
        </p:nvSpPr>
        <p:spPr>
          <a:xfrm>
            <a:off x="8798309" y="3657062"/>
            <a:ext cx="246434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tx1">
                    <a:lumMod val="65000"/>
                    <a:lumOff val="35000"/>
                  </a:schemeClr>
                </a:solidFill>
                <a:latin typeface="Montserrat SemiBold"/>
                <a:ea typeface="Lato Light"/>
                <a:cs typeface="Lato Light"/>
              </a:rPr>
              <a:t>85%</a:t>
            </a:r>
          </a:p>
          <a:p>
            <a:pPr algn="ctr"/>
            <a:r>
              <a:rPr lang="en-US" sz="1400" b="1" dirty="0">
                <a:solidFill>
                  <a:schemeClr val="tx1">
                    <a:lumMod val="65000"/>
                    <a:lumOff val="35000"/>
                  </a:schemeClr>
                </a:solidFill>
                <a:latin typeface="Montserrat SemiBold"/>
                <a:ea typeface="Lato Light"/>
                <a:cs typeface="Lato Light"/>
              </a:rPr>
              <a:t>Continuously </a:t>
            </a:r>
            <a:br>
              <a:rPr lang="en-US" sz="1400" b="1" dirty="0">
                <a:latin typeface="Montserrat SemiBold"/>
                <a:ea typeface="Lato Light"/>
                <a:cs typeface="Lato Light"/>
              </a:rPr>
            </a:br>
            <a:r>
              <a:rPr lang="en-US" sz="1400" b="1" dirty="0">
                <a:solidFill>
                  <a:schemeClr val="tx1">
                    <a:lumMod val="65000"/>
                    <a:lumOff val="35000"/>
                  </a:schemeClr>
                </a:solidFill>
                <a:latin typeface="Montserrat SemiBold"/>
                <a:ea typeface="Lato Light"/>
                <a:cs typeface="Lato Light"/>
              </a:rPr>
              <a:t>Compliant</a:t>
            </a:r>
            <a:endParaRPr lang="en-US" sz="7200" b="1" dirty="0">
              <a:solidFill>
                <a:schemeClr val="tx1">
                  <a:lumMod val="65000"/>
                  <a:lumOff val="35000"/>
                </a:schemeClr>
              </a:solidFill>
              <a:latin typeface="Montserrat SemiBold"/>
              <a:ea typeface="Lato Light"/>
              <a:cs typeface="Lato Light"/>
            </a:endParaRPr>
          </a:p>
        </p:txBody>
      </p:sp>
    </p:spTree>
    <p:extLst>
      <p:ext uri="{BB962C8B-B14F-4D97-AF65-F5344CB8AC3E}">
        <p14:creationId xmlns:p14="http://schemas.microsoft.com/office/powerpoint/2010/main" val="15991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1DE2-99CC-9C73-E28A-9E55A04423EE}"/>
            </a:ext>
          </a:extLst>
        </p:cNvPr>
        <p:cNvGrpSpPr/>
        <p:nvPr/>
      </p:nvGrpSpPr>
      <p:grpSpPr>
        <a:xfrm>
          <a:off x="0" y="0"/>
          <a:ext cx="0" cy="0"/>
          <a:chOff x="0" y="0"/>
          <a:chExt cx="0" cy="0"/>
        </a:xfrm>
      </p:grpSpPr>
      <p:sp>
        <p:nvSpPr>
          <p:cNvPr id="6" name="yellow">
            <a:extLst>
              <a:ext uri="{FF2B5EF4-FFF2-40B4-BE49-F238E27FC236}">
                <a16:creationId xmlns:a16="http://schemas.microsoft.com/office/drawing/2014/main" id="{991B4DDB-D736-84EF-8D36-65BA2C1E01F8}"/>
              </a:ext>
            </a:extLst>
          </p:cNvPr>
          <p:cNvSpPr>
            <a:spLocks/>
          </p:cNvSpPr>
          <p:nvPr/>
        </p:nvSpPr>
        <p:spPr>
          <a:xfrm>
            <a:off x="0" y="2580509"/>
            <a:ext cx="12191999" cy="2660073"/>
          </a:xfrm>
          <a:prstGeom prst="rect">
            <a:avLst/>
          </a:prstGeom>
          <a:solidFill>
            <a:schemeClr val="accent1"/>
          </a:solidFill>
          <a:ln w="12700" cap="flat">
            <a:noFill/>
            <a:miter lim="400000"/>
          </a:ln>
          <a:effectLst>
            <a:outerShdw blurRad="391576" dist="276035" dir="5400000" algn="t"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srgbClr val="2B3346"/>
              </a:solidFill>
              <a:effectLst/>
              <a:uLnTx/>
              <a:uFillTx/>
              <a:latin typeface="Lato Light"/>
              <a:ea typeface="+mn-ea"/>
              <a:cs typeface="+mn-cs"/>
              <a:sym typeface="Avenir Next"/>
            </a:endParaRPr>
          </a:p>
        </p:txBody>
      </p:sp>
      <p:sp>
        <p:nvSpPr>
          <p:cNvPr id="13" name="TextBox 12">
            <a:extLst>
              <a:ext uri="{FF2B5EF4-FFF2-40B4-BE49-F238E27FC236}">
                <a16:creationId xmlns:a16="http://schemas.microsoft.com/office/drawing/2014/main" id="{8DD794BB-247E-F307-2579-7C7859EB6C59}"/>
              </a:ext>
            </a:extLst>
          </p:cNvPr>
          <p:cNvSpPr txBox="1"/>
          <p:nvPr/>
        </p:nvSpPr>
        <p:spPr>
          <a:xfrm>
            <a:off x="0" y="269507"/>
            <a:ext cx="12191999" cy="2363482"/>
          </a:xfrm>
          <a:prstGeom prst="rect">
            <a:avLst/>
          </a:prstGeom>
          <a:noFill/>
        </p:spPr>
        <p:txBody>
          <a:bodyPr wrap="square" lIns="91440" tIns="45720" rIns="91440" bIns="45720" anchor="ctr" anchorCtr="0">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Montserrat" pitchFamily="2" charset="77"/>
                <a:ea typeface="+mn-ea"/>
                <a:cs typeface="+mn-cs"/>
                <a:sym typeface="Avenir Next"/>
              </a:rPr>
              <a:t>Healthcare’s major challenges</a:t>
            </a:r>
            <a:br>
              <a:rPr kumimoji="0" lang="en-US" sz="4400" b="1" i="0" u="none" strike="noStrike" kern="0" cap="none" spc="0" normalizeH="0" baseline="0" noProof="0">
                <a:ln>
                  <a:noFill/>
                </a:ln>
                <a:solidFill>
                  <a:prstClr val="white"/>
                </a:solidFill>
                <a:effectLst/>
                <a:uLnTx/>
                <a:uFillTx/>
                <a:latin typeface="Montserrat" pitchFamily="2" charset="77"/>
                <a:ea typeface="+mn-ea"/>
                <a:cs typeface="+mn-cs"/>
                <a:sym typeface="Avenir Next"/>
              </a:rPr>
            </a:br>
            <a:r>
              <a:rPr kumimoji="0" lang="en-US" sz="4400" b="1" i="0" u="none" strike="noStrike" kern="0" cap="none" spc="0" normalizeH="0" baseline="0" noProof="0">
                <a:ln>
                  <a:noFill/>
                </a:ln>
                <a:solidFill>
                  <a:schemeClr val="accent1"/>
                </a:solidFill>
                <a:effectLst/>
                <a:uLnTx/>
                <a:uFillTx/>
                <a:latin typeface="Montserrat" pitchFamily="2" charset="77"/>
                <a:ea typeface="+mn-ea"/>
                <a:cs typeface="+mn-cs"/>
                <a:sym typeface="Avenir Next"/>
              </a:rPr>
              <a:t>operating in the public cloud </a:t>
            </a:r>
            <a:endParaRPr kumimoji="0" lang="en-US" sz="4400" b="1" i="0" u="none" strike="noStrike" kern="0" cap="none" spc="0" normalizeH="0" baseline="0" noProof="0">
              <a:ln>
                <a:noFill/>
              </a:ln>
              <a:solidFill>
                <a:schemeClr val="accent1"/>
              </a:solidFill>
              <a:effectLst/>
              <a:uLnTx/>
              <a:uFillTx/>
              <a:latin typeface="Montserrat" pitchFamily="2" charset="77"/>
              <a:ea typeface="+mn-ea"/>
              <a:cs typeface="+mn-cs"/>
            </a:endParaRPr>
          </a:p>
        </p:txBody>
      </p:sp>
      <p:grpSp>
        <p:nvGrpSpPr>
          <p:cNvPr id="16" name="Group 15">
            <a:extLst>
              <a:ext uri="{FF2B5EF4-FFF2-40B4-BE49-F238E27FC236}">
                <a16:creationId xmlns:a16="http://schemas.microsoft.com/office/drawing/2014/main" id="{FA588F8D-CF22-1622-1B2A-AFD28AC08408}"/>
              </a:ext>
            </a:extLst>
          </p:cNvPr>
          <p:cNvGrpSpPr/>
          <p:nvPr/>
        </p:nvGrpSpPr>
        <p:grpSpPr>
          <a:xfrm>
            <a:off x="3649972" y="2772034"/>
            <a:ext cx="1954924" cy="2120875"/>
            <a:chOff x="7222359" y="2621420"/>
            <a:chExt cx="1954924" cy="2120875"/>
          </a:xfrm>
        </p:grpSpPr>
        <p:sp>
          <p:nvSpPr>
            <p:cNvPr id="7" name="TextBox 6">
              <a:extLst>
                <a:ext uri="{FF2B5EF4-FFF2-40B4-BE49-F238E27FC236}">
                  <a16:creationId xmlns:a16="http://schemas.microsoft.com/office/drawing/2014/main" id="{A1D8D245-716F-9368-A05D-6A4655166580}"/>
                </a:ext>
              </a:extLst>
            </p:cNvPr>
            <p:cNvSpPr txBox="1"/>
            <p:nvPr/>
          </p:nvSpPr>
          <p:spPr>
            <a:xfrm>
              <a:off x="7222359" y="3572744"/>
              <a:ext cx="195492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prstClr val="black"/>
                  </a:solidFill>
                  <a:latin typeface="Lato Light"/>
                </a:rPr>
                <a:t>Data Security </a:t>
              </a:r>
              <a:br>
                <a:rPr lang="en-US" sz="1600" b="1">
                  <a:solidFill>
                    <a:prstClr val="black"/>
                  </a:solidFill>
                  <a:latin typeface="Lato Light"/>
                </a:rPr>
              </a:br>
              <a:r>
                <a:rPr lang="en-US" sz="1600" b="1">
                  <a:solidFill>
                    <a:prstClr val="black"/>
                  </a:solidFill>
                  <a:latin typeface="Lato Light"/>
                </a:rPr>
                <a:t>&amp; Visibility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200" cap="none" spc="0" normalizeH="0" baseline="0" noProof="0">
                  <a:ln>
                    <a:noFill/>
                  </a:ln>
                  <a:solidFill>
                    <a:prstClr val="black"/>
                  </a:solidFill>
                  <a:effectLst/>
                  <a:uLnTx/>
                  <a:uFillTx/>
                  <a:latin typeface="Lato Light"/>
                  <a:ea typeface="+mn-ea"/>
                  <a:cs typeface="+mn-cs"/>
                </a:rPr>
                <a:t>Vastly different resources and tooling than legacy infrastructure</a:t>
              </a:r>
            </a:p>
          </p:txBody>
        </p:sp>
        <p:pic>
          <p:nvPicPr>
            <p:cNvPr id="3" name="Picture 2">
              <a:extLst>
                <a:ext uri="{FF2B5EF4-FFF2-40B4-BE49-F238E27FC236}">
                  <a16:creationId xmlns:a16="http://schemas.microsoft.com/office/drawing/2014/main" id="{28686AA6-9881-831D-2026-0D84511CE651}"/>
                </a:ext>
              </a:extLst>
            </p:cNvPr>
            <p:cNvPicPr>
              <a:picLocks noChangeAspect="1"/>
            </p:cNvPicPr>
            <p:nvPr/>
          </p:nvPicPr>
          <p:blipFill>
            <a:blip r:embed="rId3"/>
            <a:stretch>
              <a:fillRect/>
            </a:stretch>
          </p:blipFill>
          <p:spPr>
            <a:xfrm>
              <a:off x="7831000" y="2621420"/>
              <a:ext cx="779704" cy="679932"/>
            </a:xfrm>
            <a:prstGeom prst="rect">
              <a:avLst/>
            </a:prstGeom>
          </p:spPr>
        </p:pic>
      </p:grpSp>
      <p:grpSp>
        <p:nvGrpSpPr>
          <p:cNvPr id="25" name="Group 24">
            <a:extLst>
              <a:ext uri="{FF2B5EF4-FFF2-40B4-BE49-F238E27FC236}">
                <a16:creationId xmlns:a16="http://schemas.microsoft.com/office/drawing/2014/main" id="{E6C0EA27-09F9-5156-C37A-D5D562B5E328}"/>
              </a:ext>
            </a:extLst>
          </p:cNvPr>
          <p:cNvGrpSpPr/>
          <p:nvPr/>
        </p:nvGrpSpPr>
        <p:grpSpPr>
          <a:xfrm>
            <a:off x="9066997" y="2702004"/>
            <a:ext cx="2109658" cy="2360562"/>
            <a:chOff x="9341317" y="2533364"/>
            <a:chExt cx="2109658" cy="2360562"/>
          </a:xfrm>
        </p:grpSpPr>
        <p:sp>
          <p:nvSpPr>
            <p:cNvPr id="24" name="TextBox 23">
              <a:extLst>
                <a:ext uri="{FF2B5EF4-FFF2-40B4-BE49-F238E27FC236}">
                  <a16:creationId xmlns:a16="http://schemas.microsoft.com/office/drawing/2014/main" id="{DDAFC654-841B-8DA6-3968-F5182EAC505C}"/>
                </a:ext>
              </a:extLst>
            </p:cNvPr>
            <p:cNvSpPr txBox="1"/>
            <p:nvPr/>
          </p:nvSpPr>
          <p:spPr>
            <a:xfrm>
              <a:off x="9341317" y="3555098"/>
              <a:ext cx="2109658" cy="1338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prstClr val="black"/>
                  </a:solidFill>
                  <a:latin typeface="Lato Light"/>
                </a:rPr>
                <a:t>Delayed </a:t>
              </a:r>
              <a:br>
                <a:rPr lang="en-US" sz="1600" b="1">
                  <a:solidFill>
                    <a:prstClr val="black"/>
                  </a:solidFill>
                  <a:latin typeface="Lato Light"/>
                </a:rPr>
              </a:br>
              <a:r>
                <a:rPr lang="en-US" sz="1600" b="1">
                  <a:solidFill>
                    <a:prstClr val="black"/>
                  </a:solidFill>
                  <a:latin typeface="Lato Light"/>
                </a:rPr>
                <a:t>Time-to-Value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Siloed operations &amp; priorities,</a:t>
              </a:r>
              <a:r>
                <a:rPr kumimoji="0" lang="en-US" sz="1100" i="0" u="none" strike="noStrike" kern="1200" cap="none" spc="0" normalizeH="0" baseline="0" noProof="0">
                  <a:ln>
                    <a:noFill/>
                  </a:ln>
                  <a:solidFill>
                    <a:prstClr val="black"/>
                  </a:solidFill>
                  <a:effectLst/>
                  <a:uLnTx/>
                  <a:uFillTx/>
                  <a:latin typeface="Lato Light"/>
                  <a:ea typeface="+mn-ea"/>
                  <a:cs typeface="+mn-cs"/>
                </a:rPr>
                <a:t> Unpredictable costs, Missed innovation opportunities, Slower speed to market</a:t>
              </a:r>
            </a:p>
          </p:txBody>
        </p:sp>
        <p:pic>
          <p:nvPicPr>
            <p:cNvPr id="4" name="Picture 3">
              <a:extLst>
                <a:ext uri="{FF2B5EF4-FFF2-40B4-BE49-F238E27FC236}">
                  <a16:creationId xmlns:a16="http://schemas.microsoft.com/office/drawing/2014/main" id="{319D5112-B485-7656-0499-2D22BCBF47E0}"/>
                </a:ext>
              </a:extLst>
            </p:cNvPr>
            <p:cNvPicPr>
              <a:picLocks noChangeAspect="1"/>
            </p:cNvPicPr>
            <p:nvPr/>
          </p:nvPicPr>
          <p:blipFill>
            <a:blip r:embed="rId4"/>
            <a:stretch>
              <a:fillRect/>
            </a:stretch>
          </p:blipFill>
          <p:spPr>
            <a:xfrm>
              <a:off x="10025393" y="2533364"/>
              <a:ext cx="661463" cy="738827"/>
            </a:xfrm>
            <a:prstGeom prst="rect">
              <a:avLst/>
            </a:prstGeom>
          </p:spPr>
        </p:pic>
      </p:grpSp>
      <p:grpSp>
        <p:nvGrpSpPr>
          <p:cNvPr id="21" name="Group 20">
            <a:extLst>
              <a:ext uri="{FF2B5EF4-FFF2-40B4-BE49-F238E27FC236}">
                <a16:creationId xmlns:a16="http://schemas.microsoft.com/office/drawing/2014/main" id="{14ABFFD9-EC07-C196-C7F1-E6C842967780}"/>
              </a:ext>
            </a:extLst>
          </p:cNvPr>
          <p:cNvGrpSpPr/>
          <p:nvPr/>
        </p:nvGrpSpPr>
        <p:grpSpPr>
          <a:xfrm>
            <a:off x="996316" y="2798250"/>
            <a:ext cx="2147889" cy="2191060"/>
            <a:chOff x="3996466" y="2698764"/>
            <a:chExt cx="2147889" cy="2191060"/>
          </a:xfrm>
        </p:grpSpPr>
        <p:sp>
          <p:nvSpPr>
            <p:cNvPr id="20" name="TextBox 19">
              <a:extLst>
                <a:ext uri="{FF2B5EF4-FFF2-40B4-BE49-F238E27FC236}">
                  <a16:creationId xmlns:a16="http://schemas.microsoft.com/office/drawing/2014/main" id="{CC755648-5816-210B-6E88-BA1A56551258}"/>
                </a:ext>
              </a:extLst>
            </p:cNvPr>
            <p:cNvSpPr txBox="1"/>
            <p:nvPr/>
          </p:nvSpPr>
          <p:spPr>
            <a:xfrm>
              <a:off x="3996466" y="3643329"/>
              <a:ext cx="2147889"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prstClr val="black"/>
                  </a:solidFill>
                  <a:latin typeface="Lato Light"/>
                </a:rPr>
                <a:t>Expanding </a:t>
              </a:r>
              <a:br>
                <a:rPr lang="en-US" sz="1600" b="1">
                  <a:solidFill>
                    <a:prstClr val="black"/>
                  </a:solidFill>
                  <a:latin typeface="Lato Light"/>
                </a:rPr>
              </a:br>
              <a:r>
                <a:rPr lang="en-US" sz="1600" b="1">
                  <a:solidFill>
                    <a:prstClr val="black"/>
                  </a:solidFill>
                  <a:latin typeface="Lato Light"/>
                </a:rPr>
                <a:t>Attack Surface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Lato Light"/>
                  <a:ea typeface="+mn-ea"/>
                  <a:cs typeface="+mn-cs"/>
                </a:rPr>
                <a:t> </a:t>
              </a:r>
              <a:r>
                <a:rPr lang="en-US" sz="1100">
                  <a:solidFill>
                    <a:prstClr val="black"/>
                  </a:solidFill>
                  <a:latin typeface="Lato Light"/>
                </a:rPr>
                <a:t>Complex mix of old and new technologies, accelerating threat landscape and org changes</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pic>
          <p:nvPicPr>
            <p:cNvPr id="8" name="Picture 7">
              <a:extLst>
                <a:ext uri="{FF2B5EF4-FFF2-40B4-BE49-F238E27FC236}">
                  <a16:creationId xmlns:a16="http://schemas.microsoft.com/office/drawing/2014/main" id="{7146D2E1-7714-EC95-08BE-718FE56945D2}"/>
                </a:ext>
              </a:extLst>
            </p:cNvPr>
            <p:cNvPicPr>
              <a:picLocks noChangeAspect="1"/>
            </p:cNvPicPr>
            <p:nvPr/>
          </p:nvPicPr>
          <p:blipFill>
            <a:blip r:embed="rId5"/>
            <a:stretch>
              <a:fillRect/>
            </a:stretch>
          </p:blipFill>
          <p:spPr>
            <a:xfrm>
              <a:off x="4557279" y="2698764"/>
              <a:ext cx="1032120" cy="699299"/>
            </a:xfrm>
            <a:prstGeom prst="rect">
              <a:avLst/>
            </a:prstGeom>
          </p:spPr>
        </p:pic>
      </p:grpSp>
      <p:sp>
        <p:nvSpPr>
          <p:cNvPr id="44" name="Blue">
            <a:extLst>
              <a:ext uri="{FF2B5EF4-FFF2-40B4-BE49-F238E27FC236}">
                <a16:creationId xmlns:a16="http://schemas.microsoft.com/office/drawing/2014/main" id="{35EE0D9A-7894-D7D7-C39A-AC57AE293477}"/>
              </a:ext>
            </a:extLst>
          </p:cNvPr>
          <p:cNvSpPr/>
          <p:nvPr/>
        </p:nvSpPr>
        <p:spPr>
          <a:xfrm>
            <a:off x="0" y="5212080"/>
            <a:ext cx="12192000" cy="82296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F9F333D-EF0D-3897-D442-759B8205211C}"/>
              </a:ext>
            </a:extLst>
          </p:cNvPr>
          <p:cNvGrpSpPr/>
          <p:nvPr/>
        </p:nvGrpSpPr>
        <p:grpSpPr>
          <a:xfrm>
            <a:off x="6625443" y="2764198"/>
            <a:ext cx="1617479" cy="2148789"/>
            <a:chOff x="7131793" y="2605718"/>
            <a:chExt cx="1617479" cy="2148789"/>
          </a:xfrm>
        </p:grpSpPr>
        <p:pic>
          <p:nvPicPr>
            <p:cNvPr id="12" name="Picture 11">
              <a:extLst>
                <a:ext uri="{FF2B5EF4-FFF2-40B4-BE49-F238E27FC236}">
                  <a16:creationId xmlns:a16="http://schemas.microsoft.com/office/drawing/2014/main" id="{E193EA0C-734A-2429-25EA-259D0BD553C9}"/>
                </a:ext>
              </a:extLst>
            </p:cNvPr>
            <p:cNvPicPr>
              <a:picLocks noChangeAspect="1"/>
            </p:cNvPicPr>
            <p:nvPr/>
          </p:nvPicPr>
          <p:blipFill>
            <a:blip r:embed="rId6"/>
            <a:stretch>
              <a:fillRect/>
            </a:stretch>
          </p:blipFill>
          <p:spPr>
            <a:xfrm>
              <a:off x="7625037" y="2605718"/>
              <a:ext cx="661463" cy="661463"/>
            </a:xfrm>
            <a:prstGeom prst="rect">
              <a:avLst/>
            </a:prstGeom>
          </p:spPr>
        </p:pic>
        <p:sp>
          <p:nvSpPr>
            <p:cNvPr id="23" name="TextBox 22">
              <a:extLst>
                <a:ext uri="{FF2B5EF4-FFF2-40B4-BE49-F238E27FC236}">
                  <a16:creationId xmlns:a16="http://schemas.microsoft.com/office/drawing/2014/main" id="{D8ADC859-05FA-5ACA-20B3-0C0F974B3A5E}"/>
                </a:ext>
              </a:extLst>
            </p:cNvPr>
            <p:cNvSpPr txBox="1"/>
            <p:nvPr/>
          </p:nvSpPr>
          <p:spPr>
            <a:xfrm>
              <a:off x="7131793" y="3584956"/>
              <a:ext cx="161747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prstClr val="black"/>
                  </a:solidFill>
                  <a:latin typeface="Lato Light"/>
                </a:rPr>
                <a:t>Outdated Security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Identity Access, Security Architecture, </a:t>
              </a:r>
              <a:r>
                <a:rPr lang="en-US" sz="1100" err="1">
                  <a:solidFill>
                    <a:prstClr val="black"/>
                  </a:solidFill>
                  <a:latin typeface="Lato Light"/>
                </a:rPr>
                <a:t>DevSecOps</a:t>
              </a:r>
              <a:r>
                <a:rPr lang="en-US" sz="1100">
                  <a:solidFill>
                    <a:prstClr val="black"/>
                  </a:solidFill>
                  <a:latin typeface="Lato Light"/>
                </a:rPr>
                <a:t>, BC/DR</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grpSp>
      <p:grpSp>
        <p:nvGrpSpPr>
          <p:cNvPr id="5" name="Group 4">
            <a:extLst>
              <a:ext uri="{FF2B5EF4-FFF2-40B4-BE49-F238E27FC236}">
                <a16:creationId xmlns:a16="http://schemas.microsoft.com/office/drawing/2014/main" id="{21E32122-C1DB-EC8B-4179-F5A4A204BE6C}"/>
              </a:ext>
            </a:extLst>
          </p:cNvPr>
          <p:cNvGrpSpPr/>
          <p:nvPr/>
        </p:nvGrpSpPr>
        <p:grpSpPr>
          <a:xfrm>
            <a:off x="-17792" y="5098943"/>
            <a:ext cx="12209792" cy="1320213"/>
            <a:chOff x="0" y="2699255"/>
            <a:chExt cx="12209792" cy="1320213"/>
          </a:xfrm>
        </p:grpSpPr>
        <p:sp>
          <p:nvSpPr>
            <p:cNvPr id="32" name="Rectangle 31">
              <a:extLst>
                <a:ext uri="{FF2B5EF4-FFF2-40B4-BE49-F238E27FC236}">
                  <a16:creationId xmlns:a16="http://schemas.microsoft.com/office/drawing/2014/main" id="{247D9F9F-0031-B858-8BCF-1D6A7A9E3978}"/>
                </a:ext>
              </a:extLst>
            </p:cNvPr>
            <p:cNvSpPr/>
            <p:nvPr/>
          </p:nvSpPr>
          <p:spPr>
            <a:xfrm>
              <a:off x="0" y="3420541"/>
              <a:ext cx="12209792" cy="518324"/>
            </a:xfrm>
            <a:prstGeom prst="rect">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MCloud">
              <a:extLst>
                <a:ext uri="{FF2B5EF4-FFF2-40B4-BE49-F238E27FC236}">
                  <a16:creationId xmlns:a16="http://schemas.microsoft.com/office/drawing/2014/main" id="{4D1E2DF5-169C-A04E-1611-760170D3F137}"/>
                </a:ext>
              </a:extLst>
            </p:cNvPr>
            <p:cNvSpPr txBox="1"/>
            <p:nvPr/>
          </p:nvSpPr>
          <p:spPr>
            <a:xfrm>
              <a:off x="4350626" y="3437498"/>
              <a:ext cx="4025674" cy="581970"/>
            </a:xfrm>
            <a:prstGeom prst="rect">
              <a:avLst/>
            </a:prstGeom>
            <a:noFill/>
            <a:ln>
              <a:noFill/>
            </a:ln>
            <a:effectLst>
              <a:outerShdw blurRad="50800" dist="25400" dir="5400000" algn="t" rotWithShape="0">
                <a:prstClr val="black">
                  <a:alpha val="58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uLnTx/>
                  <a:uFillTx/>
                  <a:latin typeface="Montserrat" pitchFamily="2" charset="77"/>
                  <a:ea typeface="+mn-ea"/>
                  <a:cs typeface="+mn-cs"/>
                </a:rPr>
                <a:t>Lacking Talent &amp; Skills to Succeed</a:t>
              </a:r>
            </a:p>
          </p:txBody>
        </p:sp>
        <p:sp>
          <p:nvSpPr>
            <p:cNvPr id="19" name="Triangle 18">
              <a:extLst>
                <a:ext uri="{FF2B5EF4-FFF2-40B4-BE49-F238E27FC236}">
                  <a16:creationId xmlns:a16="http://schemas.microsoft.com/office/drawing/2014/main" id="{86BC7F6B-7BAA-1E7C-1F46-43926B61772F}"/>
                </a:ext>
              </a:extLst>
            </p:cNvPr>
            <p:cNvSpPr/>
            <p:nvPr/>
          </p:nvSpPr>
          <p:spPr>
            <a:xfrm>
              <a:off x="1843010" y="2699255"/>
              <a:ext cx="410016" cy="17839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Triangle 35">
            <a:extLst>
              <a:ext uri="{FF2B5EF4-FFF2-40B4-BE49-F238E27FC236}">
                <a16:creationId xmlns:a16="http://schemas.microsoft.com/office/drawing/2014/main" id="{1D75BC26-F4C2-276B-85D5-0401802CA234}"/>
              </a:ext>
            </a:extLst>
          </p:cNvPr>
          <p:cNvSpPr/>
          <p:nvPr/>
        </p:nvSpPr>
        <p:spPr>
          <a:xfrm>
            <a:off x="4483108" y="5097341"/>
            <a:ext cx="410016" cy="17839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riangle 36">
            <a:extLst>
              <a:ext uri="{FF2B5EF4-FFF2-40B4-BE49-F238E27FC236}">
                <a16:creationId xmlns:a16="http://schemas.microsoft.com/office/drawing/2014/main" id="{C00A4E6E-D015-EBAC-6605-528021B63341}"/>
              </a:ext>
            </a:extLst>
          </p:cNvPr>
          <p:cNvSpPr/>
          <p:nvPr/>
        </p:nvSpPr>
        <p:spPr>
          <a:xfrm>
            <a:off x="7259764" y="5099152"/>
            <a:ext cx="410016" cy="17839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riangle 37">
            <a:extLst>
              <a:ext uri="{FF2B5EF4-FFF2-40B4-BE49-F238E27FC236}">
                <a16:creationId xmlns:a16="http://schemas.microsoft.com/office/drawing/2014/main" id="{85DB737E-7970-FF49-F0BA-A34F307EEB32}"/>
              </a:ext>
            </a:extLst>
          </p:cNvPr>
          <p:cNvSpPr/>
          <p:nvPr/>
        </p:nvSpPr>
        <p:spPr>
          <a:xfrm>
            <a:off x="9931930" y="5105056"/>
            <a:ext cx="410016" cy="17839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riangle 39">
            <a:extLst>
              <a:ext uri="{FF2B5EF4-FFF2-40B4-BE49-F238E27FC236}">
                <a16:creationId xmlns:a16="http://schemas.microsoft.com/office/drawing/2014/main" id="{B3345FD0-2234-EDB1-1D8E-327C36CE8508}"/>
              </a:ext>
            </a:extLst>
          </p:cNvPr>
          <p:cNvSpPr>
            <a:spLocks noChangeAspect="1"/>
          </p:cNvSpPr>
          <p:nvPr/>
        </p:nvSpPr>
        <p:spPr>
          <a:xfrm>
            <a:off x="4463202" y="5697275"/>
            <a:ext cx="420562" cy="182880"/>
          </a:xfrm>
          <a:prstGeom prst="triangl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riangle 40">
            <a:extLst>
              <a:ext uri="{FF2B5EF4-FFF2-40B4-BE49-F238E27FC236}">
                <a16:creationId xmlns:a16="http://schemas.microsoft.com/office/drawing/2014/main" id="{3EF4C41A-2DE8-643E-DC6B-BA56D132A22A}"/>
              </a:ext>
            </a:extLst>
          </p:cNvPr>
          <p:cNvSpPr/>
          <p:nvPr/>
        </p:nvSpPr>
        <p:spPr>
          <a:xfrm>
            <a:off x="7248995" y="5703867"/>
            <a:ext cx="410016" cy="178392"/>
          </a:xfrm>
          <a:prstGeom prst="triangl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riangle 41">
            <a:extLst>
              <a:ext uri="{FF2B5EF4-FFF2-40B4-BE49-F238E27FC236}">
                <a16:creationId xmlns:a16="http://schemas.microsoft.com/office/drawing/2014/main" id="{6EC5BDB7-E93D-2741-4BE8-2ACAECECEAA9}"/>
              </a:ext>
            </a:extLst>
          </p:cNvPr>
          <p:cNvSpPr/>
          <p:nvPr/>
        </p:nvSpPr>
        <p:spPr>
          <a:xfrm>
            <a:off x="9950003" y="5703666"/>
            <a:ext cx="410016" cy="178392"/>
          </a:xfrm>
          <a:prstGeom prst="triangl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riangle 42">
            <a:extLst>
              <a:ext uri="{FF2B5EF4-FFF2-40B4-BE49-F238E27FC236}">
                <a16:creationId xmlns:a16="http://schemas.microsoft.com/office/drawing/2014/main" id="{21722B59-28B6-2406-37B5-A35A1CCAE16A}"/>
              </a:ext>
            </a:extLst>
          </p:cNvPr>
          <p:cNvSpPr>
            <a:spLocks noChangeAspect="1"/>
          </p:cNvSpPr>
          <p:nvPr/>
        </p:nvSpPr>
        <p:spPr>
          <a:xfrm>
            <a:off x="1823061" y="5700367"/>
            <a:ext cx="362895" cy="182880"/>
          </a:xfrm>
          <a:prstGeom prst="triangl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MCloud">
            <a:extLst>
              <a:ext uri="{FF2B5EF4-FFF2-40B4-BE49-F238E27FC236}">
                <a16:creationId xmlns:a16="http://schemas.microsoft.com/office/drawing/2014/main" id="{766AB946-5C30-C00C-C651-C0AC10468A1B}"/>
              </a:ext>
            </a:extLst>
          </p:cNvPr>
          <p:cNvSpPr txBox="1"/>
          <p:nvPr/>
        </p:nvSpPr>
        <p:spPr>
          <a:xfrm>
            <a:off x="3955292" y="5191597"/>
            <a:ext cx="4550999" cy="581970"/>
          </a:xfrm>
          <a:prstGeom prst="rect">
            <a:avLst/>
          </a:prstGeom>
          <a:noFill/>
          <a:ln>
            <a:noFill/>
          </a:ln>
          <a:effectLst>
            <a:outerShdw blurRad="50800" dist="25400" dir="5400000" algn="t" rotWithShape="0">
              <a:prstClr val="black">
                <a:alpha val="58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uLnTx/>
                <a:uFillTx/>
                <a:latin typeface="Montserrat" pitchFamily="2" charset="77"/>
                <a:ea typeface="+mn-ea"/>
                <a:cs typeface="+mn-cs"/>
              </a:rPr>
              <a:t>Quagmire of Technology to Accelerate</a:t>
            </a:r>
          </a:p>
        </p:txBody>
      </p:sp>
    </p:spTree>
    <p:extLst>
      <p:ext uri="{BB962C8B-B14F-4D97-AF65-F5344CB8AC3E}">
        <p14:creationId xmlns:p14="http://schemas.microsoft.com/office/powerpoint/2010/main" val="226164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4A242937-CCD7-3449-AC9E-1C6000287A86}"/>
              </a:ext>
            </a:extLst>
          </p:cNvPr>
          <p:cNvGraphicFramePr>
            <a:graphicFrameLocks noGrp="1"/>
          </p:cNvGraphicFramePr>
          <p:nvPr/>
        </p:nvGraphicFramePr>
        <p:xfrm>
          <a:off x="317866" y="1730468"/>
          <a:ext cx="7366830" cy="4370338"/>
        </p:xfrm>
        <a:graphic>
          <a:graphicData uri="http://schemas.openxmlformats.org/drawingml/2006/table">
            <a:tbl>
              <a:tblPr firstRow="1" bandRow="1">
                <a:tableStyleId>{2D5ABB26-0587-4C30-8999-92F81FD0307C}</a:tableStyleId>
              </a:tblPr>
              <a:tblGrid>
                <a:gridCol w="1860890">
                  <a:extLst>
                    <a:ext uri="{9D8B030D-6E8A-4147-A177-3AD203B41FA5}">
                      <a16:colId xmlns:a16="http://schemas.microsoft.com/office/drawing/2014/main" val="20000"/>
                    </a:ext>
                  </a:extLst>
                </a:gridCol>
                <a:gridCol w="5505940">
                  <a:extLst>
                    <a:ext uri="{9D8B030D-6E8A-4147-A177-3AD203B41FA5}">
                      <a16:colId xmlns:a16="http://schemas.microsoft.com/office/drawing/2014/main" val="20002"/>
                    </a:ext>
                  </a:extLst>
                </a:gridCol>
              </a:tblGrid>
              <a:tr h="1106654">
                <a:tc>
                  <a:txBody>
                    <a:bodyPr/>
                    <a:lstStyle/>
                    <a:p>
                      <a:pPr algn="l"/>
                      <a:r>
                        <a:rPr lang="en-US" sz="1800" b="1" dirty="0">
                          <a:solidFill>
                            <a:schemeClr val="tx1"/>
                          </a:solidFill>
                          <a:latin typeface="+mj-lt"/>
                          <a:cs typeface="Calibri"/>
                        </a:rPr>
                        <a:t>Use Case</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marL="0" marR="0" lvl="0" indent="0" algn="l" rtl="0" eaLnBrk="1" fontAlgn="auto" latinLnBrk="0" hangingPunct="1">
                        <a:lnSpc>
                          <a:spcPct val="110000"/>
                        </a:lnSpc>
                        <a:spcBef>
                          <a:spcPts val="0"/>
                        </a:spcBef>
                        <a:spcAft>
                          <a:spcPts val="0"/>
                        </a:spcAft>
                        <a:buClrTx/>
                        <a:buSzTx/>
                        <a:buFont typeface="Arial" panose="020B0604020202020204" pitchFamily="34" charset="0"/>
                        <a:buNone/>
                      </a:pPr>
                      <a:r>
                        <a:rPr lang="en-US" sz="1600" kern="1200" noProof="0" dirty="0">
                          <a:solidFill>
                            <a:schemeClr val="tx1"/>
                          </a:solidFill>
                          <a:uFillTx/>
                          <a:latin typeface="+mn-lt"/>
                          <a:ea typeface="+mn-ea"/>
                          <a:cs typeface="Calibri"/>
                        </a:rPr>
                        <a:t>Moving workloads to the cloud to improve member experience and increase claim effectiveness without sacrificing </a:t>
                      </a:r>
                      <a:r>
                        <a:rPr lang="en-US" sz="1600" kern="1200" noProof="0" dirty="0" err="1">
                          <a:solidFill>
                            <a:schemeClr val="tx1"/>
                          </a:solidFill>
                          <a:uFillTx/>
                          <a:latin typeface="+mn-lt"/>
                          <a:ea typeface="+mn-ea"/>
                          <a:cs typeface="Calibri"/>
                        </a:rPr>
                        <a:t>sensative</a:t>
                      </a:r>
                      <a:r>
                        <a:rPr lang="en-US" sz="1600" kern="1200" noProof="0" dirty="0">
                          <a:solidFill>
                            <a:schemeClr val="tx1"/>
                          </a:solidFill>
                          <a:uFillTx/>
                          <a:latin typeface="+mn-lt"/>
                          <a:ea typeface="+mn-ea"/>
                          <a:cs typeface="Calibri"/>
                        </a:rPr>
                        <a:t> data protection or speed to market.</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4959"/>
                      </a:schemeClr>
                    </a:solidFill>
                  </a:tcPr>
                </a:tc>
                <a:extLst>
                  <a:ext uri="{0D108BD9-81ED-4DB2-BD59-A6C34878D82A}">
                    <a16:rowId xmlns:a16="http://schemas.microsoft.com/office/drawing/2014/main" val="10001"/>
                  </a:ext>
                </a:extLst>
              </a:tr>
              <a:tr h="1016443">
                <a:tc>
                  <a:txBody>
                    <a:bodyPr/>
                    <a:lstStyle/>
                    <a:p>
                      <a:pPr algn="l"/>
                      <a:r>
                        <a:rPr lang="en-US" sz="1800" b="1" dirty="0">
                          <a:solidFill>
                            <a:schemeClr val="tx1"/>
                          </a:solidFill>
                          <a:latin typeface="+mj-lt"/>
                          <a:cs typeface="Calibri"/>
                        </a:rPr>
                        <a:t>Problem</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marL="0" marR="0" lvl="0" indent="0" algn="l" rtl="0" eaLnBrk="1" fontAlgn="auto" latinLnBrk="0" hangingPunct="1">
                        <a:lnSpc>
                          <a:spcPct val="110000"/>
                        </a:lnSpc>
                        <a:spcBef>
                          <a:spcPts val="0"/>
                        </a:spcBef>
                        <a:spcAft>
                          <a:spcPts val="0"/>
                        </a:spcAft>
                        <a:buClrTx/>
                        <a:buSzTx/>
                        <a:buFont typeface="Arial" panose="020B0604020202020204" pitchFamily="34" charset="0"/>
                        <a:buNone/>
                      </a:pPr>
                      <a:r>
                        <a:rPr lang="en-US" sz="1600" kern="1200" noProof="0" dirty="0">
                          <a:solidFill>
                            <a:schemeClr val="tx1"/>
                          </a:solidFill>
                          <a:uFillTx/>
                          <a:latin typeface="+mn-lt"/>
                          <a:ea typeface="+mn-ea"/>
                          <a:cs typeface="Calibri"/>
                        </a:rPr>
                        <a:t>Customer didn't know what this journey to the cloud looked like, combined with a lack of expertise in-house to execute a shift from on-prem to cloud with security measures in place to protect data and remain compliant. </a:t>
                      </a:r>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06654">
                <a:tc>
                  <a:txBody>
                    <a:bodyPr/>
                    <a:lstStyle/>
                    <a:p>
                      <a:pPr algn="l"/>
                      <a:r>
                        <a:rPr lang="en-US" sz="1800" b="1" dirty="0">
                          <a:solidFill>
                            <a:schemeClr val="tx1"/>
                          </a:solidFill>
                          <a:latin typeface="+mj-lt"/>
                          <a:cs typeface="Calibri"/>
                        </a:rPr>
                        <a:t>Solution</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600" kern="1200" noProof="0" dirty="0" err="1">
                          <a:solidFill>
                            <a:schemeClr val="tx1"/>
                          </a:solidFill>
                          <a:uFillTx/>
                          <a:latin typeface="+mn-lt"/>
                          <a:ea typeface="+mn-ea"/>
                          <a:cs typeface="Calibri"/>
                        </a:rPr>
                        <a:t>ClearDATA</a:t>
                      </a:r>
                      <a:r>
                        <a:rPr lang="en-US" sz="1600" kern="1200" noProof="0" dirty="0">
                          <a:solidFill>
                            <a:schemeClr val="tx1"/>
                          </a:solidFill>
                          <a:uFillTx/>
                          <a:latin typeface="+mn-lt"/>
                          <a:ea typeface="+mn-ea"/>
                          <a:cs typeface="Calibri"/>
                        </a:rPr>
                        <a:t> provided AWS expertise to guide Horizon on their cloud strategy by acting as an extension of their existing security teams to help them help themselves.</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4982"/>
                      </a:schemeClr>
                    </a:solidFill>
                  </a:tcPr>
                </a:tc>
                <a:extLst>
                  <a:ext uri="{0D108BD9-81ED-4DB2-BD59-A6C34878D82A}">
                    <a16:rowId xmlns:a16="http://schemas.microsoft.com/office/drawing/2014/main" val="10003"/>
                  </a:ext>
                </a:extLst>
              </a:tr>
              <a:tr h="1016443">
                <a:tc>
                  <a:txBody>
                    <a:bodyPr/>
                    <a:lstStyle/>
                    <a:p>
                      <a:pPr algn="l"/>
                      <a:r>
                        <a:rPr lang="en-US" sz="1800" b="1" dirty="0">
                          <a:solidFill>
                            <a:schemeClr val="tx1"/>
                          </a:solidFill>
                          <a:latin typeface="+mj-lt"/>
                          <a:cs typeface="Calibri"/>
                        </a:rPr>
                        <a:t>Results</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lvl="0" algn="l">
                        <a:lnSpc>
                          <a:spcPct val="100000"/>
                        </a:lnSpc>
                        <a:spcBef>
                          <a:spcPts val="0"/>
                        </a:spcBef>
                        <a:spcAft>
                          <a:spcPts val="0"/>
                        </a:spcAft>
                        <a:buNone/>
                      </a:pPr>
                      <a:r>
                        <a:rPr lang="en-US" sz="1600" b="0" i="0" u="none" strike="noStrike" kern="1200" noProof="0" dirty="0">
                          <a:solidFill>
                            <a:srgbClr val="FFFFFF"/>
                          </a:solidFill>
                          <a:uFillTx/>
                          <a:latin typeface="Lato Light"/>
                        </a:rPr>
                        <a:t>Horizon has been able to migrate workloads to AWS, accelerating their journey to the cloud with confidence that patient data is secure and their business, compliant.</a:t>
                      </a:r>
                      <a:endParaRPr lang="en-US" dirty="0"/>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Title 4">
            <a:extLst>
              <a:ext uri="{FF2B5EF4-FFF2-40B4-BE49-F238E27FC236}">
                <a16:creationId xmlns:a16="http://schemas.microsoft.com/office/drawing/2014/main" id="{9D20BEAE-91DD-074C-80A2-A8D9555D953E}"/>
              </a:ext>
            </a:extLst>
          </p:cNvPr>
          <p:cNvSpPr txBox="1">
            <a:spLocks/>
          </p:cNvSpPr>
          <p:nvPr/>
        </p:nvSpPr>
        <p:spPr>
          <a:xfrm>
            <a:off x="354487" y="0"/>
            <a:ext cx="8391643" cy="16469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n-US" sz="2400" dirty="0">
                <a:solidFill>
                  <a:schemeClr val="accent1"/>
                </a:solidFill>
              </a:rPr>
              <a:t>Leading Healthcare Payers Trust </a:t>
            </a:r>
            <a:r>
              <a:rPr lang="en-US" sz="2400" dirty="0" err="1">
                <a:solidFill>
                  <a:schemeClr val="accent1"/>
                </a:solidFill>
              </a:rPr>
              <a:t>ClearDATA</a:t>
            </a:r>
            <a:r>
              <a:rPr lang="en-US" sz="2400" dirty="0">
                <a:solidFill>
                  <a:schemeClr val="accent1"/>
                </a:solidFill>
              </a:rPr>
              <a:t> </a:t>
            </a:r>
            <a:endParaRPr lang="en-US">
              <a:solidFill>
                <a:schemeClr val="accent1"/>
              </a:solidFill>
            </a:endParaRPr>
          </a:p>
          <a:p>
            <a:pPr>
              <a:lnSpc>
                <a:spcPct val="100000"/>
              </a:lnSpc>
            </a:pPr>
            <a:r>
              <a:rPr lang="en-US" sz="2400" dirty="0">
                <a:solidFill>
                  <a:schemeClr val="tx1">
                    <a:lumMod val="65000"/>
                    <a:lumOff val="35000"/>
                  </a:schemeClr>
                </a:solidFill>
              </a:rPr>
              <a:t>for Long-Term Healthcare IT Partnerships</a:t>
            </a:r>
            <a:endParaRPr lang="en-US">
              <a:solidFill>
                <a:schemeClr val="tx1">
                  <a:lumMod val="65000"/>
                  <a:lumOff val="35000"/>
                </a:schemeClr>
              </a:solidFill>
            </a:endParaRPr>
          </a:p>
        </p:txBody>
      </p:sp>
      <p:cxnSp>
        <p:nvCxnSpPr>
          <p:cNvPr id="2" name="Straight Connector 1">
            <a:extLst>
              <a:ext uri="{FF2B5EF4-FFF2-40B4-BE49-F238E27FC236}">
                <a16:creationId xmlns:a16="http://schemas.microsoft.com/office/drawing/2014/main" id="{52E23CD1-230C-D8C0-6753-CAEDCC2F039E}"/>
              </a:ext>
            </a:extLst>
          </p:cNvPr>
          <p:cNvCxnSpPr>
            <a:cxnSpLocks/>
          </p:cNvCxnSpPr>
          <p:nvPr/>
        </p:nvCxnSpPr>
        <p:spPr>
          <a:xfrm flipH="1">
            <a:off x="2136800" y="1724899"/>
            <a:ext cx="34900" cy="437929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E11EC27-CC6B-90E5-F2D4-CBE2E417754C}"/>
              </a:ext>
            </a:extLst>
          </p:cNvPr>
          <p:cNvSpPr txBox="1"/>
          <p:nvPr/>
        </p:nvSpPr>
        <p:spPr>
          <a:xfrm>
            <a:off x="8798309" y="3657062"/>
            <a:ext cx="246434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chemeClr val="tx1">
                    <a:lumMod val="65000"/>
                    <a:lumOff val="35000"/>
                  </a:schemeClr>
                </a:solidFill>
                <a:latin typeface="Montserrat SemiBold"/>
                <a:ea typeface="Lato Light"/>
                <a:cs typeface="Lato Light"/>
              </a:rPr>
              <a:t>95%</a:t>
            </a:r>
          </a:p>
          <a:p>
            <a:pPr algn="ctr"/>
            <a:r>
              <a:rPr lang="en-US" sz="1400" b="1">
                <a:solidFill>
                  <a:schemeClr val="tx1">
                    <a:lumMod val="65000"/>
                    <a:lumOff val="35000"/>
                  </a:schemeClr>
                </a:solidFill>
                <a:latin typeface="Montserrat SemiBold"/>
                <a:ea typeface="Lato Light"/>
                <a:cs typeface="Lato Light"/>
              </a:rPr>
              <a:t>Continuously </a:t>
            </a:r>
            <a:br>
              <a:rPr lang="en-US" sz="1400" b="1">
                <a:solidFill>
                  <a:schemeClr val="tx1">
                    <a:lumMod val="65000"/>
                    <a:lumOff val="35000"/>
                  </a:schemeClr>
                </a:solidFill>
                <a:latin typeface="Montserrat SemiBold"/>
                <a:ea typeface="Lato Light"/>
                <a:cs typeface="Lato Light"/>
              </a:rPr>
            </a:br>
            <a:r>
              <a:rPr lang="en-US" sz="1400" b="1">
                <a:solidFill>
                  <a:schemeClr val="tx1">
                    <a:lumMod val="65000"/>
                    <a:lumOff val="35000"/>
                  </a:schemeClr>
                </a:solidFill>
                <a:latin typeface="Montserrat SemiBold"/>
                <a:ea typeface="Lato Light"/>
                <a:cs typeface="Lato Light"/>
              </a:rPr>
              <a:t>Compliant</a:t>
            </a:r>
            <a:endParaRPr lang="en-US" sz="7200" b="1">
              <a:solidFill>
                <a:schemeClr val="tx1">
                  <a:lumMod val="65000"/>
                  <a:lumOff val="35000"/>
                </a:schemeClr>
              </a:solidFill>
              <a:latin typeface="Montserrat SemiBold"/>
              <a:ea typeface="Lato Light"/>
              <a:cs typeface="Lato Light"/>
            </a:endParaRPr>
          </a:p>
        </p:txBody>
      </p:sp>
      <p:pic>
        <p:nvPicPr>
          <p:cNvPr id="4" name="Picture 3" descr="A blue and white logo&#10;&#10;AI-generated content may be incorrect.">
            <a:extLst>
              <a:ext uri="{FF2B5EF4-FFF2-40B4-BE49-F238E27FC236}">
                <a16:creationId xmlns:a16="http://schemas.microsoft.com/office/drawing/2014/main" id="{43104FBB-DFD3-9684-660F-983412B420B1}"/>
              </a:ext>
            </a:extLst>
          </p:cNvPr>
          <p:cNvPicPr>
            <a:picLocks noChangeAspect="1"/>
          </p:cNvPicPr>
          <p:nvPr/>
        </p:nvPicPr>
        <p:blipFill>
          <a:blip r:embed="rId3"/>
          <a:stretch>
            <a:fillRect/>
          </a:stretch>
        </p:blipFill>
        <p:spPr>
          <a:xfrm>
            <a:off x="8351818" y="1867188"/>
            <a:ext cx="3362396" cy="1156959"/>
          </a:xfrm>
          <a:prstGeom prst="rect">
            <a:avLst/>
          </a:prstGeom>
        </p:spPr>
      </p:pic>
    </p:spTree>
    <p:extLst>
      <p:ext uri="{BB962C8B-B14F-4D97-AF65-F5344CB8AC3E}">
        <p14:creationId xmlns:p14="http://schemas.microsoft.com/office/powerpoint/2010/main" val="384976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AF6579F0-9764-A845-BD4D-03644762B6C0}"/>
              </a:ext>
            </a:extLst>
          </p:cNvPr>
          <p:cNvGraphicFramePr>
            <a:graphicFrameLocks noGrp="1"/>
          </p:cNvGraphicFramePr>
          <p:nvPr>
            <p:extLst>
              <p:ext uri="{D42A27DB-BD31-4B8C-83A1-F6EECF244321}">
                <p14:modId xmlns:p14="http://schemas.microsoft.com/office/powerpoint/2010/main" val="3981759322"/>
              </p:ext>
            </p:extLst>
          </p:nvPr>
        </p:nvGraphicFramePr>
        <p:xfrm>
          <a:off x="318152" y="1730004"/>
          <a:ext cx="7341713" cy="4408073"/>
        </p:xfrm>
        <a:graphic>
          <a:graphicData uri="http://schemas.openxmlformats.org/drawingml/2006/table">
            <a:tbl>
              <a:tblPr firstRow="1" bandRow="1">
                <a:tableStyleId>{2D5ABB26-0587-4C30-8999-92F81FD0307C}</a:tableStyleId>
              </a:tblPr>
              <a:tblGrid>
                <a:gridCol w="1855313">
                  <a:extLst>
                    <a:ext uri="{9D8B030D-6E8A-4147-A177-3AD203B41FA5}">
                      <a16:colId xmlns:a16="http://schemas.microsoft.com/office/drawing/2014/main" val="20000"/>
                    </a:ext>
                  </a:extLst>
                </a:gridCol>
                <a:gridCol w="5486400">
                  <a:extLst>
                    <a:ext uri="{9D8B030D-6E8A-4147-A177-3AD203B41FA5}">
                      <a16:colId xmlns:a16="http://schemas.microsoft.com/office/drawing/2014/main" val="20002"/>
                    </a:ext>
                  </a:extLst>
                </a:gridCol>
              </a:tblGrid>
              <a:tr h="1218176">
                <a:tc>
                  <a:txBody>
                    <a:bodyPr/>
                    <a:lstStyle/>
                    <a:p>
                      <a:pPr algn="l"/>
                      <a:r>
                        <a:rPr lang="en-US" sz="1800" b="1">
                          <a:solidFill>
                            <a:schemeClr val="tx1"/>
                          </a:solidFill>
                          <a:latin typeface="+mj-lt"/>
                          <a:cs typeface="Calibri"/>
                        </a:rPr>
                        <a:t>Use Case</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kern="1200">
                          <a:solidFill>
                            <a:schemeClr val="tx1"/>
                          </a:solidFill>
                          <a:latin typeface="+mn-lt"/>
                          <a:ea typeface="+mn-ea"/>
                          <a:cs typeface="Calibri"/>
                        </a:rPr>
                        <a:t>Leading SaaS cost containment company needs to securely scale compliant cloud data storage, processing and analytics for vast amounts of sensitive healthcare data</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6000"/>
                      </a:schemeClr>
                    </a:solidFill>
                  </a:tcPr>
                </a:tc>
                <a:extLst>
                  <a:ext uri="{0D108BD9-81ED-4DB2-BD59-A6C34878D82A}">
                    <a16:rowId xmlns:a16="http://schemas.microsoft.com/office/drawing/2014/main" val="10001"/>
                  </a:ext>
                </a:extLst>
              </a:tr>
              <a:tr h="1016443">
                <a:tc>
                  <a:txBody>
                    <a:bodyPr/>
                    <a:lstStyle/>
                    <a:p>
                      <a:pPr algn="l"/>
                      <a:r>
                        <a:rPr lang="en-US" sz="1800" b="1">
                          <a:solidFill>
                            <a:schemeClr val="tx1"/>
                          </a:solidFill>
                          <a:latin typeface="+mj-lt"/>
                          <a:cs typeface="Calibri"/>
                        </a:rPr>
                        <a:t>Problem</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algn="l"/>
                      <a:r>
                        <a:rPr lang="en-US" sz="1600" kern="1200">
                          <a:solidFill>
                            <a:schemeClr val="tx1"/>
                          </a:solidFill>
                          <a:latin typeface="+mn-lt"/>
                          <a:ea typeface="+mn-ea"/>
                          <a:cs typeface="Calibri"/>
                        </a:rPr>
                        <a:t>On-premise infrastructure posed challenges in terms of security, compliance, scalability, agility and innovation ultimately impacting end patients' data privacy.</a:t>
                      </a:r>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06654">
                <a:tc>
                  <a:txBody>
                    <a:bodyPr/>
                    <a:lstStyle/>
                    <a:p>
                      <a:pPr algn="l"/>
                      <a:r>
                        <a:rPr lang="en-US" sz="1800" b="1">
                          <a:solidFill>
                            <a:schemeClr val="tx1"/>
                          </a:solidFill>
                          <a:latin typeface="+mj-lt"/>
                          <a:cs typeface="Calibri"/>
                        </a:rPr>
                        <a:t>Solution</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algn="l"/>
                      <a:r>
                        <a:rPr lang="en-US" sz="1600" kern="1200">
                          <a:solidFill>
                            <a:schemeClr val="tx1"/>
                          </a:solidFill>
                          <a:uFillTx/>
                          <a:latin typeface="+mn-lt"/>
                          <a:ea typeface="+mn-ea"/>
                          <a:cs typeface="Calibri"/>
                        </a:rPr>
                        <a:t>Transformed from Colo to AWS, provided DevOps transformation and continuous compliance and security with automated safeguards</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4982"/>
                      </a:schemeClr>
                    </a:solidFill>
                  </a:tcPr>
                </a:tc>
                <a:extLst>
                  <a:ext uri="{0D108BD9-81ED-4DB2-BD59-A6C34878D82A}">
                    <a16:rowId xmlns:a16="http://schemas.microsoft.com/office/drawing/2014/main" val="10003"/>
                  </a:ext>
                </a:extLst>
              </a:tr>
              <a:tr h="1016443">
                <a:tc>
                  <a:txBody>
                    <a:bodyPr/>
                    <a:lstStyle/>
                    <a:p>
                      <a:pPr algn="l"/>
                      <a:r>
                        <a:rPr lang="en-US" sz="1800" b="1">
                          <a:solidFill>
                            <a:schemeClr val="tx1"/>
                          </a:solidFill>
                          <a:latin typeface="+mj-lt"/>
                          <a:cs typeface="Calibri"/>
                        </a:rPr>
                        <a:t>Results</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lvl="0"/>
                      <a:r>
                        <a:rPr lang="en-US" sz="1600" kern="1200">
                          <a:solidFill>
                            <a:schemeClr val="tx1"/>
                          </a:solidFill>
                          <a:uFillTx/>
                          <a:latin typeface="+mn-lt"/>
                          <a:ea typeface="+mn-ea"/>
                          <a:cs typeface="Calibri"/>
                        </a:rPr>
                        <a:t>Able to focus on innovating containerized and API-driven approaches to confidently deliver Better, Secured and Compliant Patient Experiences for their customers.</a:t>
                      </a:r>
                      <a:endParaRPr lang="en-US"/>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5" name="Title 4">
            <a:extLst>
              <a:ext uri="{FF2B5EF4-FFF2-40B4-BE49-F238E27FC236}">
                <a16:creationId xmlns:a16="http://schemas.microsoft.com/office/drawing/2014/main" id="{91664EE0-D2DE-9F43-835A-92DBED030C7F}"/>
              </a:ext>
            </a:extLst>
          </p:cNvPr>
          <p:cNvSpPr txBox="1">
            <a:spLocks/>
          </p:cNvSpPr>
          <p:nvPr/>
        </p:nvSpPr>
        <p:spPr>
          <a:xfrm>
            <a:off x="354487" y="0"/>
            <a:ext cx="8391643" cy="16469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n-US" sz="2400">
                <a:solidFill>
                  <a:schemeClr val="accent1"/>
                </a:solidFill>
              </a:rPr>
              <a:t>Leading </a:t>
            </a:r>
            <a:r>
              <a:rPr lang="en-US" sz="2400" err="1">
                <a:solidFill>
                  <a:schemeClr val="accent1"/>
                </a:solidFill>
              </a:rPr>
              <a:t>HealthTech</a:t>
            </a:r>
            <a:r>
              <a:rPr lang="en-US" sz="2400">
                <a:solidFill>
                  <a:schemeClr val="accent1"/>
                </a:solidFill>
              </a:rPr>
              <a:t> Brands Trust ClearDATA </a:t>
            </a:r>
            <a:br>
              <a:rPr lang="en-US" sz="2400">
                <a:solidFill>
                  <a:schemeClr val="tx1">
                    <a:lumMod val="65000"/>
                    <a:lumOff val="35000"/>
                  </a:schemeClr>
                </a:solidFill>
              </a:rPr>
            </a:br>
            <a:r>
              <a:rPr lang="en-US" sz="2400">
                <a:solidFill>
                  <a:schemeClr val="tx1">
                    <a:lumMod val="65000"/>
                    <a:lumOff val="35000"/>
                  </a:schemeClr>
                </a:solidFill>
              </a:rPr>
              <a:t>for Long-Term Healthcare IT Partnerships</a:t>
            </a:r>
          </a:p>
        </p:txBody>
      </p:sp>
      <p:cxnSp>
        <p:nvCxnSpPr>
          <p:cNvPr id="4" name="Straight Connector 3">
            <a:extLst>
              <a:ext uri="{FF2B5EF4-FFF2-40B4-BE49-F238E27FC236}">
                <a16:creationId xmlns:a16="http://schemas.microsoft.com/office/drawing/2014/main" id="{7BFE6BD8-36F4-FD71-233C-B201E0756236}"/>
              </a:ext>
            </a:extLst>
          </p:cNvPr>
          <p:cNvCxnSpPr>
            <a:cxnSpLocks/>
          </p:cNvCxnSpPr>
          <p:nvPr/>
        </p:nvCxnSpPr>
        <p:spPr>
          <a:xfrm flipH="1">
            <a:off x="2170952" y="1731990"/>
            <a:ext cx="3175" cy="435610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 name="Table 1" hidden="1">
            <a:extLst>
              <a:ext uri="{FF2B5EF4-FFF2-40B4-BE49-F238E27FC236}">
                <a16:creationId xmlns:a16="http://schemas.microsoft.com/office/drawing/2014/main" id="{30AC63FD-FFF2-6006-D7A5-68CB560DF9B7}"/>
              </a:ext>
            </a:extLst>
          </p:cNvPr>
          <p:cNvGraphicFramePr>
            <a:graphicFrameLocks noGrp="1"/>
          </p:cNvGraphicFramePr>
          <p:nvPr/>
        </p:nvGraphicFramePr>
        <p:xfrm>
          <a:off x="9225063" y="4061297"/>
          <a:ext cx="2970824" cy="2286000"/>
        </p:xfrm>
        <a:graphic>
          <a:graphicData uri="http://schemas.openxmlformats.org/drawingml/2006/table">
            <a:tbl>
              <a:tblPr firstRow="1" bandRow="1">
                <a:tableStyleId>{7DF18680-E054-41AD-8BC1-D1AEF772440D}</a:tableStyleId>
              </a:tblPr>
              <a:tblGrid>
                <a:gridCol w="2128735">
                  <a:extLst>
                    <a:ext uri="{9D8B030D-6E8A-4147-A177-3AD203B41FA5}">
                      <a16:colId xmlns:a16="http://schemas.microsoft.com/office/drawing/2014/main" val="475556017"/>
                    </a:ext>
                  </a:extLst>
                </a:gridCol>
                <a:gridCol w="842089">
                  <a:extLst>
                    <a:ext uri="{9D8B030D-6E8A-4147-A177-3AD203B41FA5}">
                      <a16:colId xmlns:a16="http://schemas.microsoft.com/office/drawing/2014/main" val="563255998"/>
                    </a:ext>
                  </a:extLst>
                </a:gridCol>
              </a:tblGrid>
              <a:tr h="288479">
                <a:tc gridSpan="2">
                  <a:txBody>
                    <a:bodyPr/>
                    <a:lstStyle/>
                    <a:p>
                      <a:pPr algn="ctr"/>
                      <a:r>
                        <a:rPr lang="en-US"/>
                        <a:t>Return on Investment</a:t>
                      </a:r>
                    </a:p>
                  </a:txBody>
                  <a:tcPr>
                    <a:solidFill>
                      <a:srgbClr val="595959"/>
                    </a:solidFill>
                  </a:tcPr>
                </a:tc>
                <a:tc hMerge="1">
                  <a:txBody>
                    <a:bodyPr/>
                    <a:lstStyle/>
                    <a:p>
                      <a:endParaRPr lang="en-US"/>
                    </a:p>
                  </a:txBody>
                  <a:tcPr/>
                </a:tc>
                <a:extLst>
                  <a:ext uri="{0D108BD9-81ED-4DB2-BD59-A6C34878D82A}">
                    <a16:rowId xmlns:a16="http://schemas.microsoft.com/office/drawing/2014/main" val="2357138745"/>
                  </a:ext>
                </a:extLst>
              </a:tr>
              <a:tr h="495431">
                <a:tc>
                  <a:txBody>
                    <a:bodyPr/>
                    <a:lstStyle/>
                    <a:p>
                      <a:r>
                        <a:rPr lang="en-US"/>
                        <a:t>Risk Mitigation</a:t>
                      </a:r>
                    </a:p>
                    <a:p>
                      <a:r>
                        <a:rPr lang="en-US"/>
                        <a:t> (Financial Risk Exposure)</a:t>
                      </a:r>
                    </a:p>
                  </a:txBody>
                  <a:tcPr/>
                </a:tc>
                <a:tc>
                  <a:txBody>
                    <a:bodyPr/>
                    <a:lstStyle/>
                    <a:p>
                      <a:r>
                        <a:rPr lang="en-US"/>
                        <a:t>$110M</a:t>
                      </a:r>
                    </a:p>
                  </a:txBody>
                  <a:tcPr/>
                </a:tc>
                <a:extLst>
                  <a:ext uri="{0D108BD9-81ED-4DB2-BD59-A6C34878D82A}">
                    <a16:rowId xmlns:a16="http://schemas.microsoft.com/office/drawing/2014/main" val="508469112"/>
                  </a:ext>
                </a:extLst>
              </a:tr>
              <a:tr h="288479">
                <a:tc>
                  <a:txBody>
                    <a:bodyPr/>
                    <a:lstStyle/>
                    <a:p>
                      <a:r>
                        <a:rPr lang="en-US"/>
                        <a:t>Investment to ClearDATA</a:t>
                      </a:r>
                    </a:p>
                  </a:txBody>
                  <a:tcPr/>
                </a:tc>
                <a:tc>
                  <a:txBody>
                    <a:bodyPr/>
                    <a:lstStyle/>
                    <a:p>
                      <a:r>
                        <a:rPr lang="en-US"/>
                        <a:t>$280K</a:t>
                      </a:r>
                    </a:p>
                  </a:txBody>
                  <a:tcPr/>
                </a:tc>
                <a:extLst>
                  <a:ext uri="{0D108BD9-81ED-4DB2-BD59-A6C34878D82A}">
                    <a16:rowId xmlns:a16="http://schemas.microsoft.com/office/drawing/2014/main" val="1060093462"/>
                  </a:ext>
                </a:extLst>
              </a:tr>
              <a:tr h="288479">
                <a:tc>
                  <a:txBody>
                    <a:bodyPr/>
                    <a:lstStyle/>
                    <a:p>
                      <a:r>
                        <a:rPr lang="en-US"/>
                        <a:t>ROI</a:t>
                      </a:r>
                    </a:p>
                  </a:txBody>
                  <a:tcPr/>
                </a:tc>
                <a:tc>
                  <a:txBody>
                    <a:bodyPr/>
                    <a:lstStyle/>
                    <a:p>
                      <a:r>
                        <a:rPr lang="en-US"/>
                        <a:t>394x</a:t>
                      </a:r>
                    </a:p>
                  </a:txBody>
                  <a:tcPr/>
                </a:tc>
                <a:extLst>
                  <a:ext uri="{0D108BD9-81ED-4DB2-BD59-A6C34878D82A}">
                    <a16:rowId xmlns:a16="http://schemas.microsoft.com/office/drawing/2014/main" val="612334457"/>
                  </a:ext>
                </a:extLst>
              </a:tr>
            </a:tbl>
          </a:graphicData>
        </a:graphic>
      </p:graphicFrame>
      <p:sp>
        <p:nvSpPr>
          <p:cNvPr id="3" name="TextBox 2">
            <a:extLst>
              <a:ext uri="{FF2B5EF4-FFF2-40B4-BE49-F238E27FC236}">
                <a16:creationId xmlns:a16="http://schemas.microsoft.com/office/drawing/2014/main" id="{AEFED848-9EFD-4060-0857-A27EDF9F27FE}"/>
              </a:ext>
            </a:extLst>
          </p:cNvPr>
          <p:cNvSpPr txBox="1"/>
          <p:nvPr/>
        </p:nvSpPr>
        <p:spPr>
          <a:xfrm>
            <a:off x="8978630" y="4359570"/>
            <a:ext cx="246434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chemeClr val="tx1">
                    <a:lumMod val="65000"/>
                    <a:lumOff val="35000"/>
                  </a:schemeClr>
                </a:solidFill>
                <a:latin typeface="Montserrat SemiBold"/>
                <a:ea typeface="Lato Light"/>
                <a:cs typeface="Lato Light"/>
              </a:rPr>
              <a:t>394x</a:t>
            </a:r>
          </a:p>
          <a:p>
            <a:pPr algn="ctr"/>
            <a:r>
              <a:rPr lang="en-US" sz="1400" b="1">
                <a:solidFill>
                  <a:schemeClr val="tx1">
                    <a:lumMod val="65000"/>
                    <a:lumOff val="35000"/>
                  </a:schemeClr>
                </a:solidFill>
                <a:latin typeface="Montserrat SemiBold"/>
                <a:ea typeface="Lato Light"/>
                <a:cs typeface="Lato Light"/>
              </a:rPr>
              <a:t>Risk Reduction ROI</a:t>
            </a:r>
            <a:endParaRPr lang="en-US" sz="7200" b="1">
              <a:solidFill>
                <a:schemeClr val="tx1">
                  <a:lumMod val="65000"/>
                  <a:lumOff val="35000"/>
                </a:schemeClr>
              </a:solidFill>
              <a:latin typeface="Montserrat SemiBold"/>
              <a:ea typeface="Lato Light"/>
              <a:cs typeface="Lato Light"/>
            </a:endParaRPr>
          </a:p>
        </p:txBody>
      </p:sp>
      <p:sp>
        <p:nvSpPr>
          <p:cNvPr id="7" name="TextBox 6">
            <a:extLst>
              <a:ext uri="{FF2B5EF4-FFF2-40B4-BE49-F238E27FC236}">
                <a16:creationId xmlns:a16="http://schemas.microsoft.com/office/drawing/2014/main" id="{FA9CF230-747D-8371-0039-944F33C1E3A1}"/>
              </a:ext>
            </a:extLst>
          </p:cNvPr>
          <p:cNvSpPr txBox="1"/>
          <p:nvPr/>
        </p:nvSpPr>
        <p:spPr>
          <a:xfrm>
            <a:off x="8978630" y="2743825"/>
            <a:ext cx="246434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chemeClr val="tx1">
                    <a:lumMod val="65000"/>
                    <a:lumOff val="35000"/>
                  </a:schemeClr>
                </a:solidFill>
                <a:latin typeface="Montserrat SemiBold"/>
                <a:ea typeface="Lato Light"/>
                <a:cs typeface="Lato Light"/>
              </a:rPr>
              <a:t>95%</a:t>
            </a:r>
          </a:p>
          <a:p>
            <a:pPr algn="ctr"/>
            <a:r>
              <a:rPr lang="en-US" sz="1400" b="1">
                <a:solidFill>
                  <a:schemeClr val="tx1">
                    <a:lumMod val="65000"/>
                    <a:lumOff val="35000"/>
                  </a:schemeClr>
                </a:solidFill>
                <a:latin typeface="Montserrat SemiBold"/>
                <a:ea typeface="Lato Light"/>
                <a:cs typeface="Lato Light"/>
              </a:rPr>
              <a:t>Continuously </a:t>
            </a:r>
            <a:br>
              <a:rPr lang="en-US" sz="1400" b="1">
                <a:solidFill>
                  <a:schemeClr val="tx1">
                    <a:lumMod val="65000"/>
                    <a:lumOff val="35000"/>
                  </a:schemeClr>
                </a:solidFill>
                <a:latin typeface="Montserrat SemiBold"/>
                <a:ea typeface="Lato Light"/>
                <a:cs typeface="Lato Light"/>
              </a:rPr>
            </a:br>
            <a:r>
              <a:rPr lang="en-US" sz="1400" b="1">
                <a:solidFill>
                  <a:schemeClr val="tx1">
                    <a:lumMod val="65000"/>
                    <a:lumOff val="35000"/>
                  </a:schemeClr>
                </a:solidFill>
                <a:latin typeface="Montserrat SemiBold"/>
                <a:ea typeface="Lato Light"/>
                <a:cs typeface="Lato Light"/>
              </a:rPr>
              <a:t>Compliant</a:t>
            </a:r>
            <a:endParaRPr lang="en-US" sz="7200" b="1">
              <a:solidFill>
                <a:schemeClr val="tx1">
                  <a:lumMod val="65000"/>
                  <a:lumOff val="35000"/>
                </a:schemeClr>
              </a:solidFill>
              <a:latin typeface="Montserrat SemiBold"/>
              <a:ea typeface="Lato Light"/>
              <a:cs typeface="Lato Light"/>
            </a:endParaRPr>
          </a:p>
        </p:txBody>
      </p:sp>
      <p:sp>
        <p:nvSpPr>
          <p:cNvPr id="16" name="Freeform 2">
            <a:extLst>
              <a:ext uri="{FF2B5EF4-FFF2-40B4-BE49-F238E27FC236}">
                <a16:creationId xmlns:a16="http://schemas.microsoft.com/office/drawing/2014/main" id="{979A04BF-36D5-D9B9-5F2A-3A8023C67A8D}"/>
              </a:ext>
            </a:extLst>
          </p:cNvPr>
          <p:cNvSpPr/>
          <p:nvPr/>
        </p:nvSpPr>
        <p:spPr>
          <a:xfrm>
            <a:off x="8813801" y="1482238"/>
            <a:ext cx="2673816" cy="1083161"/>
          </a:xfrm>
          <a:custGeom>
            <a:avLst/>
            <a:gdLst/>
            <a:ahLst/>
            <a:cxnLst/>
            <a:rect l="l" t="t" r="r" b="b"/>
            <a:pathLst>
              <a:path w="3362325" h="1362075">
                <a:moveTo>
                  <a:pt x="0" y="0"/>
                </a:moveTo>
                <a:lnTo>
                  <a:pt x="3362325" y="0"/>
                </a:lnTo>
                <a:lnTo>
                  <a:pt x="3362325" y="1362075"/>
                </a:lnTo>
                <a:lnTo>
                  <a:pt x="0" y="1362075"/>
                </a:lnTo>
                <a:lnTo>
                  <a:pt x="0" y="0"/>
                </a:lnTo>
                <a:close/>
              </a:path>
            </a:pathLst>
          </a:custGeom>
          <a:blipFill>
            <a:blip r:embed="rId3">
              <a:biLevel thresh="25000"/>
            </a:blip>
            <a:stretch>
              <a:fillRect t="-25" b="-25"/>
            </a:stretch>
          </a:blipFill>
        </p:spPr>
        <p:txBody>
          <a:bodyPr/>
          <a:lstStyle/>
          <a:p>
            <a:endParaRPr lang="en-US"/>
          </a:p>
        </p:txBody>
      </p:sp>
    </p:spTree>
    <p:extLst>
      <p:ext uri="{BB962C8B-B14F-4D97-AF65-F5344CB8AC3E}">
        <p14:creationId xmlns:p14="http://schemas.microsoft.com/office/powerpoint/2010/main" val="282199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5CBB0AA-DB8B-C341-8679-0969F86B2437}"/>
              </a:ext>
            </a:extLst>
          </p:cNvPr>
          <p:cNvPicPr>
            <a:picLocks noChangeAspect="1" noChangeArrowheads="1"/>
          </p:cNvPicPr>
          <p:nvPr/>
        </p:nvPicPr>
        <p:blipFill>
          <a:blip r:embed="rId3">
            <a:lum bright="70000" contrast="-70000"/>
            <a:extLst>
              <a:ext uri="{96DAC541-7B7A-43D3-8B79-37D633B846F1}">
                <asvg:svgBlip xmlns:asvg="http://schemas.microsoft.com/office/drawing/2016/SVG/main" r:embed="rId4"/>
              </a:ext>
            </a:extLst>
          </a:blip>
          <a:srcRect/>
          <a:stretch/>
        </p:blipFill>
        <p:spPr bwMode="auto">
          <a:xfrm>
            <a:off x="8676312" y="1755280"/>
            <a:ext cx="3104246" cy="7230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able 23">
            <a:extLst>
              <a:ext uri="{FF2B5EF4-FFF2-40B4-BE49-F238E27FC236}">
                <a16:creationId xmlns:a16="http://schemas.microsoft.com/office/drawing/2014/main" id="{0E341C49-06C6-4847-9A79-C7A3976F804A}"/>
              </a:ext>
            </a:extLst>
          </p:cNvPr>
          <p:cNvGraphicFramePr>
            <a:graphicFrameLocks noGrp="1"/>
          </p:cNvGraphicFramePr>
          <p:nvPr>
            <p:extLst>
              <p:ext uri="{D42A27DB-BD31-4B8C-83A1-F6EECF244321}">
                <p14:modId xmlns:p14="http://schemas.microsoft.com/office/powerpoint/2010/main" val="487117492"/>
              </p:ext>
            </p:extLst>
          </p:nvPr>
        </p:nvGraphicFramePr>
        <p:xfrm>
          <a:off x="321012" y="1730711"/>
          <a:ext cx="7344210" cy="4246194"/>
        </p:xfrm>
        <a:graphic>
          <a:graphicData uri="http://schemas.openxmlformats.org/drawingml/2006/table">
            <a:tbl>
              <a:tblPr firstRow="1" bandRow="1">
                <a:tableStyleId>{2D5ABB26-0587-4C30-8999-92F81FD0307C}</a:tableStyleId>
              </a:tblPr>
              <a:tblGrid>
                <a:gridCol w="1882064">
                  <a:extLst>
                    <a:ext uri="{9D8B030D-6E8A-4147-A177-3AD203B41FA5}">
                      <a16:colId xmlns:a16="http://schemas.microsoft.com/office/drawing/2014/main" val="20000"/>
                    </a:ext>
                  </a:extLst>
                </a:gridCol>
                <a:gridCol w="5462146">
                  <a:extLst>
                    <a:ext uri="{9D8B030D-6E8A-4147-A177-3AD203B41FA5}">
                      <a16:colId xmlns:a16="http://schemas.microsoft.com/office/drawing/2014/main" val="20002"/>
                    </a:ext>
                  </a:extLst>
                </a:gridCol>
              </a:tblGrid>
              <a:tr h="1106654">
                <a:tc>
                  <a:txBody>
                    <a:bodyPr/>
                    <a:lstStyle/>
                    <a:p>
                      <a:pPr algn="l"/>
                      <a:r>
                        <a:rPr lang="en-US" sz="1800" b="1">
                          <a:solidFill>
                            <a:schemeClr val="tx1"/>
                          </a:solidFill>
                          <a:latin typeface="+mj-lt"/>
                          <a:cs typeface="Calibri" panose="020F0502020204030204" pitchFamily="34" charset="0"/>
                        </a:rPr>
                        <a:t>Use Case</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marL="0" algn="l" defTabSz="914400" rtl="0" eaLnBrk="1" latinLnBrk="0" hangingPunct="1"/>
                      <a:r>
                        <a:rPr lang="en-US" sz="1600" kern="1200">
                          <a:solidFill>
                            <a:schemeClr val="tx1"/>
                          </a:solidFill>
                          <a:uFillTx/>
                          <a:latin typeface="+mn-lt"/>
                          <a:ea typeface="+mn-ea"/>
                          <a:cs typeface="Calibri" panose="020F0502020204030204" pitchFamily="34" charset="0"/>
                        </a:rPr>
                        <a:t>Secure, Compliant Cloud Enablement of Consumer Patient Portal, Cloud-based DR, Compliance, secure Clinical Trials (100s of projects over 7 yrs)</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5405"/>
                      </a:schemeClr>
                    </a:solidFill>
                  </a:tcPr>
                </a:tc>
                <a:extLst>
                  <a:ext uri="{0D108BD9-81ED-4DB2-BD59-A6C34878D82A}">
                    <a16:rowId xmlns:a16="http://schemas.microsoft.com/office/drawing/2014/main" val="10001"/>
                  </a:ext>
                </a:extLst>
              </a:tr>
              <a:tr h="1016443">
                <a:tc>
                  <a:txBody>
                    <a:bodyPr/>
                    <a:lstStyle/>
                    <a:p>
                      <a:pPr algn="l"/>
                      <a:r>
                        <a:rPr lang="en-US" sz="1800" b="1">
                          <a:solidFill>
                            <a:schemeClr val="tx1"/>
                          </a:solidFill>
                          <a:latin typeface="+mj-lt"/>
                          <a:cs typeface="Calibri" panose="020F0502020204030204" pitchFamily="34" charset="0"/>
                        </a:rPr>
                        <a:t>Problem</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marL="0" algn="l" defTabSz="914400" rtl="0" eaLnBrk="1" latinLnBrk="0" hangingPunct="1"/>
                      <a:r>
                        <a:rPr lang="en-US" sz="1600" kern="1200">
                          <a:solidFill>
                            <a:schemeClr val="tx1"/>
                          </a:solidFill>
                          <a:uFillTx/>
                          <a:latin typeface="+mn-lt"/>
                          <a:ea typeface="+mn-ea"/>
                          <a:cs typeface="Calibri" panose="020F0502020204030204" pitchFamily="34" charset="0"/>
                        </a:rPr>
                        <a:t>Adapt to ACA, make reports and data avail to physician support orgs. </a:t>
                      </a:r>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06654">
                <a:tc>
                  <a:txBody>
                    <a:bodyPr/>
                    <a:lstStyle/>
                    <a:p>
                      <a:pPr algn="l"/>
                      <a:r>
                        <a:rPr lang="en-US" sz="1800" b="1">
                          <a:solidFill>
                            <a:schemeClr val="tx1"/>
                          </a:solidFill>
                          <a:latin typeface="+mj-lt"/>
                          <a:cs typeface="Calibri" panose="020F0502020204030204" pitchFamily="34" charset="0"/>
                        </a:rPr>
                        <a:t>Solution</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marL="0" algn="l" defTabSz="914400" rtl="0" eaLnBrk="1" latinLnBrk="0" hangingPunct="1"/>
                      <a:r>
                        <a:rPr lang="en-US" sz="1600" kern="1200">
                          <a:solidFill>
                            <a:schemeClr val="tx1"/>
                          </a:solidFill>
                          <a:uFillTx/>
                          <a:latin typeface="+mn-lt"/>
                          <a:ea typeface="+mn-ea"/>
                          <a:cs typeface="Calibri" panose="020F0502020204030204" pitchFamily="34" charset="0"/>
                        </a:rPr>
                        <a:t>Consolidated data silos, integrated and secure store/manage patient/consumer portals </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4787"/>
                      </a:schemeClr>
                    </a:solidFill>
                  </a:tcPr>
                </a:tc>
                <a:extLst>
                  <a:ext uri="{0D108BD9-81ED-4DB2-BD59-A6C34878D82A}">
                    <a16:rowId xmlns:a16="http://schemas.microsoft.com/office/drawing/2014/main" val="10003"/>
                  </a:ext>
                </a:extLst>
              </a:tr>
              <a:tr h="1016443">
                <a:tc>
                  <a:txBody>
                    <a:bodyPr/>
                    <a:lstStyle/>
                    <a:p>
                      <a:pPr algn="l"/>
                      <a:r>
                        <a:rPr lang="en-US" sz="1800" b="1">
                          <a:solidFill>
                            <a:schemeClr val="tx1"/>
                          </a:solidFill>
                          <a:latin typeface="+mj-lt"/>
                          <a:cs typeface="Calibri" panose="020F0502020204030204" pitchFamily="34" charset="0"/>
                        </a:rPr>
                        <a:t>Results</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marL="0" algn="l" defTabSz="914400" rtl="0" eaLnBrk="1" latinLnBrk="0" hangingPunct="1"/>
                      <a:r>
                        <a:rPr lang="en-US" sz="1600" kern="1200">
                          <a:solidFill>
                            <a:schemeClr val="tx1"/>
                          </a:solidFill>
                          <a:uFillTx/>
                          <a:latin typeface="+mn-lt"/>
                          <a:ea typeface="+mn-ea"/>
                          <a:cs typeface="Calibri" panose="020F0502020204030204" pitchFamily="34" charset="0"/>
                        </a:rPr>
                        <a:t>Reduced costs, elevated levels of patient care by better access to data and exchange </a:t>
                      </a:r>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Title 4">
            <a:extLst>
              <a:ext uri="{FF2B5EF4-FFF2-40B4-BE49-F238E27FC236}">
                <a16:creationId xmlns:a16="http://schemas.microsoft.com/office/drawing/2014/main" id="{73A27413-332F-2A44-AAAD-863FC4FD6CB3}"/>
              </a:ext>
            </a:extLst>
          </p:cNvPr>
          <p:cNvSpPr txBox="1">
            <a:spLocks/>
          </p:cNvSpPr>
          <p:nvPr/>
        </p:nvSpPr>
        <p:spPr>
          <a:xfrm>
            <a:off x="354487" y="0"/>
            <a:ext cx="8391643" cy="16469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n-US" sz="2400">
                <a:solidFill>
                  <a:schemeClr val="accent1"/>
                </a:solidFill>
              </a:rPr>
              <a:t>Leading Providers Trust ClearDATA </a:t>
            </a:r>
            <a:br>
              <a:rPr lang="en-US" sz="2400">
                <a:solidFill>
                  <a:schemeClr val="tx1">
                    <a:lumMod val="65000"/>
                    <a:lumOff val="35000"/>
                  </a:schemeClr>
                </a:solidFill>
              </a:rPr>
            </a:br>
            <a:r>
              <a:rPr lang="en-US" sz="2400">
                <a:solidFill>
                  <a:schemeClr val="tx1">
                    <a:lumMod val="65000"/>
                    <a:lumOff val="35000"/>
                  </a:schemeClr>
                </a:solidFill>
              </a:rPr>
              <a:t>for Long-Term Healthcare IT Partnerships</a:t>
            </a:r>
          </a:p>
        </p:txBody>
      </p:sp>
      <p:cxnSp>
        <p:nvCxnSpPr>
          <p:cNvPr id="2" name="Straight Connector 1">
            <a:extLst>
              <a:ext uri="{FF2B5EF4-FFF2-40B4-BE49-F238E27FC236}">
                <a16:creationId xmlns:a16="http://schemas.microsoft.com/office/drawing/2014/main" id="{26D9A720-64E2-F9FD-96FE-5E805A1CC587}"/>
              </a:ext>
            </a:extLst>
          </p:cNvPr>
          <p:cNvCxnSpPr>
            <a:cxnSpLocks/>
          </p:cNvCxnSpPr>
          <p:nvPr/>
        </p:nvCxnSpPr>
        <p:spPr>
          <a:xfrm>
            <a:off x="2174126" y="1730715"/>
            <a:ext cx="0" cy="42431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C6C9220-405E-F6E2-6177-2273F9872151}"/>
              </a:ext>
            </a:extLst>
          </p:cNvPr>
          <p:cNvSpPr txBox="1"/>
          <p:nvPr/>
        </p:nvSpPr>
        <p:spPr>
          <a:xfrm>
            <a:off x="8983207" y="4362844"/>
            <a:ext cx="246434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chemeClr val="tx1">
                    <a:lumMod val="65000"/>
                    <a:lumOff val="35000"/>
                  </a:schemeClr>
                </a:solidFill>
                <a:latin typeface="Montserrat SemiBold"/>
                <a:ea typeface="Lato Light"/>
                <a:cs typeface="Lato Light"/>
              </a:rPr>
              <a:t>81x</a:t>
            </a:r>
          </a:p>
          <a:p>
            <a:pPr algn="ctr"/>
            <a:r>
              <a:rPr lang="en-US" sz="1400" b="1">
                <a:solidFill>
                  <a:schemeClr val="tx1">
                    <a:lumMod val="65000"/>
                    <a:lumOff val="35000"/>
                  </a:schemeClr>
                </a:solidFill>
                <a:latin typeface="Montserrat SemiBold"/>
                <a:ea typeface="Lato Light"/>
                <a:cs typeface="Lato Light"/>
              </a:rPr>
              <a:t>Risk Reduction ROI</a:t>
            </a:r>
            <a:endParaRPr lang="en-US" sz="7200" b="1">
              <a:solidFill>
                <a:schemeClr val="tx1">
                  <a:lumMod val="65000"/>
                  <a:lumOff val="35000"/>
                </a:schemeClr>
              </a:solidFill>
              <a:latin typeface="Montserrat SemiBold"/>
              <a:ea typeface="Lato Light"/>
              <a:cs typeface="Lato Light"/>
            </a:endParaRPr>
          </a:p>
        </p:txBody>
      </p:sp>
      <p:sp>
        <p:nvSpPr>
          <p:cNvPr id="3" name="TextBox 2">
            <a:extLst>
              <a:ext uri="{FF2B5EF4-FFF2-40B4-BE49-F238E27FC236}">
                <a16:creationId xmlns:a16="http://schemas.microsoft.com/office/drawing/2014/main" id="{B95A61BC-797E-9E43-B557-67244EDBF026}"/>
              </a:ext>
            </a:extLst>
          </p:cNvPr>
          <p:cNvSpPr txBox="1"/>
          <p:nvPr/>
        </p:nvSpPr>
        <p:spPr>
          <a:xfrm>
            <a:off x="8978630" y="2743825"/>
            <a:ext cx="246434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chemeClr val="tx1">
                    <a:lumMod val="65000"/>
                    <a:lumOff val="35000"/>
                  </a:schemeClr>
                </a:solidFill>
                <a:latin typeface="Montserrat SemiBold"/>
                <a:ea typeface="Lato Light"/>
                <a:cs typeface="Lato Light"/>
              </a:rPr>
              <a:t>93%</a:t>
            </a:r>
          </a:p>
          <a:p>
            <a:pPr algn="ctr"/>
            <a:r>
              <a:rPr lang="en-US" sz="1400" b="1">
                <a:solidFill>
                  <a:schemeClr val="tx1">
                    <a:lumMod val="65000"/>
                    <a:lumOff val="35000"/>
                  </a:schemeClr>
                </a:solidFill>
                <a:latin typeface="Montserrat SemiBold"/>
                <a:ea typeface="Lato Light"/>
                <a:cs typeface="Lato Light"/>
              </a:rPr>
              <a:t>Continuously </a:t>
            </a:r>
            <a:br>
              <a:rPr lang="en-US" sz="1400" b="1">
                <a:solidFill>
                  <a:schemeClr val="tx1">
                    <a:lumMod val="65000"/>
                    <a:lumOff val="35000"/>
                  </a:schemeClr>
                </a:solidFill>
                <a:latin typeface="Montserrat SemiBold"/>
                <a:ea typeface="Lato Light"/>
                <a:cs typeface="Lato Light"/>
              </a:rPr>
            </a:br>
            <a:r>
              <a:rPr lang="en-US" sz="1400" b="1">
                <a:solidFill>
                  <a:schemeClr val="tx1">
                    <a:lumMod val="65000"/>
                    <a:lumOff val="35000"/>
                  </a:schemeClr>
                </a:solidFill>
                <a:latin typeface="Montserrat SemiBold"/>
                <a:ea typeface="Lato Light"/>
                <a:cs typeface="Lato Light"/>
              </a:rPr>
              <a:t>Compliant</a:t>
            </a:r>
            <a:endParaRPr lang="en-US" sz="7200" b="1">
              <a:solidFill>
                <a:schemeClr val="tx1">
                  <a:lumMod val="65000"/>
                  <a:lumOff val="35000"/>
                </a:schemeClr>
              </a:solidFill>
              <a:latin typeface="Montserrat SemiBold"/>
              <a:ea typeface="Lato Light"/>
              <a:cs typeface="Lato Light"/>
            </a:endParaRPr>
          </a:p>
        </p:txBody>
      </p:sp>
    </p:spTree>
    <p:extLst>
      <p:ext uri="{BB962C8B-B14F-4D97-AF65-F5344CB8AC3E}">
        <p14:creationId xmlns:p14="http://schemas.microsoft.com/office/powerpoint/2010/main" val="22800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8">
            <a:extLst>
              <a:ext uri="{FF2B5EF4-FFF2-40B4-BE49-F238E27FC236}">
                <a16:creationId xmlns:a16="http://schemas.microsoft.com/office/drawing/2014/main" id="{8DD80026-434B-4141-A334-2EBC9C0FF56D}"/>
              </a:ext>
            </a:extLst>
          </p:cNvPr>
          <p:cNvPicPr>
            <a:picLocks noChangeAspect="1"/>
          </p:cNvPicPr>
          <p:nvPr/>
        </p:nvPicPr>
        <p:blipFill>
          <a:blip r:embed="rId3"/>
          <a:srcRect/>
          <a:stretch/>
        </p:blipFill>
        <p:spPr>
          <a:xfrm>
            <a:off x="9154208" y="1581308"/>
            <a:ext cx="1935070" cy="1006604"/>
          </a:xfrm>
          <a:prstGeom prst="rect">
            <a:avLst/>
          </a:prstGeom>
        </p:spPr>
      </p:pic>
      <p:graphicFrame>
        <p:nvGraphicFramePr>
          <p:cNvPr id="24" name="Table 23">
            <a:extLst>
              <a:ext uri="{FF2B5EF4-FFF2-40B4-BE49-F238E27FC236}">
                <a16:creationId xmlns:a16="http://schemas.microsoft.com/office/drawing/2014/main" id="{4A242937-CCD7-3449-AC9E-1C6000287A86}"/>
              </a:ext>
            </a:extLst>
          </p:cNvPr>
          <p:cNvGraphicFramePr>
            <a:graphicFrameLocks noGrp="1"/>
          </p:cNvGraphicFramePr>
          <p:nvPr>
            <p:extLst>
              <p:ext uri="{D42A27DB-BD31-4B8C-83A1-F6EECF244321}">
                <p14:modId xmlns:p14="http://schemas.microsoft.com/office/powerpoint/2010/main" val="3715552821"/>
              </p:ext>
            </p:extLst>
          </p:nvPr>
        </p:nvGraphicFramePr>
        <p:xfrm>
          <a:off x="317866" y="1730468"/>
          <a:ext cx="7366830" cy="4246194"/>
        </p:xfrm>
        <a:graphic>
          <a:graphicData uri="http://schemas.openxmlformats.org/drawingml/2006/table">
            <a:tbl>
              <a:tblPr firstRow="1" bandRow="1">
                <a:tableStyleId>{2D5ABB26-0587-4C30-8999-92F81FD0307C}</a:tableStyleId>
              </a:tblPr>
              <a:tblGrid>
                <a:gridCol w="1860890">
                  <a:extLst>
                    <a:ext uri="{9D8B030D-6E8A-4147-A177-3AD203B41FA5}">
                      <a16:colId xmlns:a16="http://schemas.microsoft.com/office/drawing/2014/main" val="20000"/>
                    </a:ext>
                  </a:extLst>
                </a:gridCol>
                <a:gridCol w="5505940">
                  <a:extLst>
                    <a:ext uri="{9D8B030D-6E8A-4147-A177-3AD203B41FA5}">
                      <a16:colId xmlns:a16="http://schemas.microsoft.com/office/drawing/2014/main" val="20002"/>
                    </a:ext>
                  </a:extLst>
                </a:gridCol>
              </a:tblGrid>
              <a:tr h="1106654">
                <a:tc>
                  <a:txBody>
                    <a:bodyPr/>
                    <a:lstStyle/>
                    <a:p>
                      <a:pPr algn="l"/>
                      <a:r>
                        <a:rPr lang="en-US" sz="1800" b="1">
                          <a:solidFill>
                            <a:schemeClr val="tx1"/>
                          </a:solidFill>
                          <a:latin typeface="+mj-lt"/>
                          <a:cs typeface="Calibri" panose="020F0502020204030204" pitchFamily="34" charset="0"/>
                        </a:rPr>
                        <a:t>Use Case</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600" kern="1200" noProof="0">
                          <a:solidFill>
                            <a:schemeClr val="tx1"/>
                          </a:solidFill>
                          <a:uFillTx/>
                          <a:latin typeface="+mn-lt"/>
                          <a:ea typeface="+mn-ea"/>
                          <a:cs typeface="Calibri" panose="020F0502020204030204" pitchFamily="34" charset="0"/>
                        </a:rPr>
                        <a:t>NAVIFY Tumor Board supports virtual collaboration among oncology care teams to provide optimum individualized cancer care</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4959"/>
                      </a:schemeClr>
                    </a:solidFill>
                  </a:tcPr>
                </a:tc>
                <a:extLst>
                  <a:ext uri="{0D108BD9-81ED-4DB2-BD59-A6C34878D82A}">
                    <a16:rowId xmlns:a16="http://schemas.microsoft.com/office/drawing/2014/main" val="10001"/>
                  </a:ext>
                </a:extLst>
              </a:tr>
              <a:tr h="1016443">
                <a:tc>
                  <a:txBody>
                    <a:bodyPr/>
                    <a:lstStyle/>
                    <a:p>
                      <a:pPr algn="l"/>
                      <a:r>
                        <a:rPr lang="en-US" sz="1800" b="1">
                          <a:solidFill>
                            <a:schemeClr val="tx1"/>
                          </a:solidFill>
                          <a:latin typeface="+mj-lt"/>
                          <a:cs typeface="Calibri" panose="020F0502020204030204" pitchFamily="34" charset="0"/>
                        </a:rPr>
                        <a:t>Problem</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600" kern="1200" noProof="0">
                          <a:solidFill>
                            <a:schemeClr val="tx1"/>
                          </a:solidFill>
                          <a:uFillTx/>
                          <a:latin typeface="+mn-lt"/>
                          <a:ea typeface="+mn-ea"/>
                          <a:cs typeface="Calibri" panose="020F0502020204030204" pitchFamily="34" charset="0"/>
                        </a:rPr>
                        <a:t>Roche platform is built around Int’l collaboration and sharing, making HIPAA and GDPR continuous security and compliance a top requirement</a:t>
                      </a:r>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06654">
                <a:tc>
                  <a:txBody>
                    <a:bodyPr/>
                    <a:lstStyle/>
                    <a:p>
                      <a:pPr algn="l"/>
                      <a:r>
                        <a:rPr lang="en-US" sz="1800" b="1">
                          <a:solidFill>
                            <a:schemeClr val="tx1"/>
                          </a:solidFill>
                          <a:latin typeface="+mj-lt"/>
                          <a:cs typeface="Calibri" panose="020F0502020204030204" pitchFamily="34" charset="0"/>
                        </a:rPr>
                        <a:t>Solution</a:t>
                      </a:r>
                    </a:p>
                  </a:txBody>
                  <a:tcPr marL="274320" marR="274320" anchor="ctr">
                    <a:lnL>
                      <a:noFill/>
                    </a:lnL>
                    <a:lnR>
                      <a:noFill/>
                    </a:lnR>
                    <a:lnT>
                      <a:noFill/>
                    </a:lnT>
                    <a:lnB>
                      <a:noFill/>
                    </a:lnB>
                    <a:lnTlToBr w="12700" cmpd="sng">
                      <a:noFill/>
                      <a:prstDash val="solid"/>
                    </a:lnTlToBr>
                    <a:lnBlToTr w="12700" cmpd="sng">
                      <a:noFill/>
                      <a:prstDash val="solid"/>
                    </a:lnBlToTr>
                    <a:solidFill>
                      <a:schemeClr val="bg1">
                        <a:lumMod val="50000"/>
                        <a:lumOff val="5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600" kern="1200" noProof="0">
                          <a:solidFill>
                            <a:schemeClr val="tx1"/>
                          </a:solidFill>
                          <a:uFillTx/>
                          <a:latin typeface="+mn-lt"/>
                          <a:ea typeface="+mn-ea"/>
                          <a:cs typeface="Calibri" panose="020F0502020204030204" pitchFamily="34" charset="0"/>
                        </a:rPr>
                        <a:t>The NAVIFY Tumor Board is now HIPAA compliant, hosted on an ISO 27001 and supported by a HITRUST certified organization</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alpha val="54982"/>
                      </a:schemeClr>
                    </a:solidFill>
                  </a:tcPr>
                </a:tc>
                <a:extLst>
                  <a:ext uri="{0D108BD9-81ED-4DB2-BD59-A6C34878D82A}">
                    <a16:rowId xmlns:a16="http://schemas.microsoft.com/office/drawing/2014/main" val="10003"/>
                  </a:ext>
                </a:extLst>
              </a:tr>
              <a:tr h="1016443">
                <a:tc>
                  <a:txBody>
                    <a:bodyPr/>
                    <a:lstStyle/>
                    <a:p>
                      <a:pPr algn="l"/>
                      <a:r>
                        <a:rPr lang="en-US" sz="1800" b="1">
                          <a:solidFill>
                            <a:schemeClr val="tx1"/>
                          </a:solidFill>
                          <a:latin typeface="+mj-lt"/>
                          <a:cs typeface="Calibri" panose="020F0502020204030204" pitchFamily="34" charset="0"/>
                        </a:rPr>
                        <a:t>Results</a:t>
                      </a:r>
                    </a:p>
                  </a:txBody>
                  <a:tcPr marL="274320" marR="274320" anchor="ctr">
                    <a:lnL>
                      <a:noFill/>
                    </a:lnL>
                    <a:lnR>
                      <a:noFill/>
                    </a:lnR>
                    <a:lnT>
                      <a:noFill/>
                    </a:lnT>
                    <a:lnB>
                      <a:noFill/>
                    </a:lnB>
                    <a:lnTlToBr w="12700" cmpd="sng">
                      <a:noFill/>
                      <a:prstDash val="solid"/>
                    </a:lnTlToBr>
                    <a:lnBlToTr w="12700" cmpd="sng">
                      <a:noFill/>
                      <a:prstDash val="solid"/>
                    </a:lnBlToTr>
                    <a:solidFill>
                      <a:schemeClr val="tx1">
                        <a:lumMod val="6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600" kern="1200" noProof="0">
                          <a:solidFill>
                            <a:schemeClr val="tx1"/>
                          </a:solidFill>
                          <a:uFillTx/>
                          <a:latin typeface="+mn-lt"/>
                          <a:ea typeface="+mn-ea"/>
                          <a:cs typeface="Calibri" panose="020F0502020204030204" pitchFamily="34" charset="0"/>
                        </a:rPr>
                        <a:t>Massive data is shared among care teams securely</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600" kern="1200" noProof="0">
                          <a:solidFill>
                            <a:schemeClr val="tx1"/>
                          </a:solidFill>
                          <a:uFillTx/>
                          <a:latin typeface="+mn-lt"/>
                          <a:ea typeface="+mn-ea"/>
                          <a:cs typeface="Calibri" panose="020F0502020204030204" pitchFamily="34" charset="0"/>
                        </a:rPr>
                        <a:t>Patient care is more individualized, secure, and efficient.</a:t>
                      </a:r>
                    </a:p>
                  </a:txBody>
                  <a:tcPr marL="274320" marR="27432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Title 4">
            <a:extLst>
              <a:ext uri="{FF2B5EF4-FFF2-40B4-BE49-F238E27FC236}">
                <a16:creationId xmlns:a16="http://schemas.microsoft.com/office/drawing/2014/main" id="{9D20BEAE-91DD-074C-80A2-A8D9555D953E}"/>
              </a:ext>
            </a:extLst>
          </p:cNvPr>
          <p:cNvSpPr txBox="1">
            <a:spLocks/>
          </p:cNvSpPr>
          <p:nvPr/>
        </p:nvSpPr>
        <p:spPr>
          <a:xfrm>
            <a:off x="354487" y="0"/>
            <a:ext cx="8391643" cy="16469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n-US" sz="2400">
                <a:solidFill>
                  <a:schemeClr val="accent1"/>
                </a:solidFill>
              </a:rPr>
              <a:t>Leading Life Science Brands Trust ClearDATA </a:t>
            </a:r>
            <a:br>
              <a:rPr lang="en-US" sz="2400">
                <a:solidFill>
                  <a:schemeClr val="tx1">
                    <a:lumMod val="65000"/>
                    <a:lumOff val="35000"/>
                  </a:schemeClr>
                </a:solidFill>
              </a:rPr>
            </a:br>
            <a:r>
              <a:rPr lang="en-US" sz="2400">
                <a:solidFill>
                  <a:schemeClr val="tx1">
                    <a:lumMod val="65000"/>
                    <a:lumOff val="35000"/>
                  </a:schemeClr>
                </a:solidFill>
              </a:rPr>
              <a:t>for Long-Term Healthcare IT Partnerships</a:t>
            </a:r>
          </a:p>
        </p:txBody>
      </p:sp>
      <p:cxnSp>
        <p:nvCxnSpPr>
          <p:cNvPr id="2" name="Straight Connector 1">
            <a:extLst>
              <a:ext uri="{FF2B5EF4-FFF2-40B4-BE49-F238E27FC236}">
                <a16:creationId xmlns:a16="http://schemas.microsoft.com/office/drawing/2014/main" id="{52E23CD1-230C-D8C0-6753-CAEDCC2F039E}"/>
              </a:ext>
            </a:extLst>
          </p:cNvPr>
          <p:cNvCxnSpPr>
            <a:cxnSpLocks/>
          </p:cNvCxnSpPr>
          <p:nvPr/>
        </p:nvCxnSpPr>
        <p:spPr>
          <a:xfrm>
            <a:off x="2171700" y="1730715"/>
            <a:ext cx="0" cy="42513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13E21B9-CC8C-3975-FC59-44757C969FD6}"/>
              </a:ext>
            </a:extLst>
          </p:cNvPr>
          <p:cNvSpPr txBox="1"/>
          <p:nvPr/>
        </p:nvSpPr>
        <p:spPr>
          <a:xfrm>
            <a:off x="8983206" y="4413721"/>
            <a:ext cx="246434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chemeClr val="tx1">
                    <a:lumMod val="65000"/>
                    <a:lumOff val="35000"/>
                  </a:schemeClr>
                </a:solidFill>
                <a:latin typeface="Montserrat SemiBold"/>
                <a:ea typeface="Lato Light"/>
                <a:cs typeface="Lato Light"/>
              </a:rPr>
              <a:t>240x</a:t>
            </a:r>
          </a:p>
          <a:p>
            <a:pPr algn="ctr"/>
            <a:r>
              <a:rPr lang="en-US" sz="1400" b="1">
                <a:solidFill>
                  <a:schemeClr val="tx1">
                    <a:lumMod val="65000"/>
                    <a:lumOff val="35000"/>
                  </a:schemeClr>
                </a:solidFill>
                <a:latin typeface="Montserrat SemiBold"/>
                <a:ea typeface="Lato Light"/>
                <a:cs typeface="Lato Light"/>
              </a:rPr>
              <a:t>Risk Reduction ROI</a:t>
            </a:r>
            <a:endParaRPr lang="en-US" sz="7200" b="1">
              <a:solidFill>
                <a:schemeClr val="tx1">
                  <a:lumMod val="65000"/>
                  <a:lumOff val="35000"/>
                </a:schemeClr>
              </a:solidFill>
              <a:latin typeface="Montserrat SemiBold"/>
              <a:ea typeface="Lato Light"/>
              <a:cs typeface="Lato Light"/>
            </a:endParaRPr>
          </a:p>
        </p:txBody>
      </p:sp>
      <p:sp>
        <p:nvSpPr>
          <p:cNvPr id="3" name="TextBox 2">
            <a:extLst>
              <a:ext uri="{FF2B5EF4-FFF2-40B4-BE49-F238E27FC236}">
                <a16:creationId xmlns:a16="http://schemas.microsoft.com/office/drawing/2014/main" id="{1E11EC27-CC6B-90E5-F2D4-CBE2E417754C}"/>
              </a:ext>
            </a:extLst>
          </p:cNvPr>
          <p:cNvSpPr txBox="1"/>
          <p:nvPr/>
        </p:nvSpPr>
        <p:spPr>
          <a:xfrm>
            <a:off x="8978630" y="2743825"/>
            <a:ext cx="246434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chemeClr val="tx1">
                    <a:lumMod val="65000"/>
                    <a:lumOff val="35000"/>
                  </a:schemeClr>
                </a:solidFill>
                <a:latin typeface="Montserrat SemiBold"/>
                <a:ea typeface="Lato Light"/>
                <a:cs typeface="Lato Light"/>
              </a:rPr>
              <a:t>89%</a:t>
            </a:r>
          </a:p>
          <a:p>
            <a:pPr algn="ctr"/>
            <a:r>
              <a:rPr lang="en-US" sz="1400" b="1">
                <a:solidFill>
                  <a:schemeClr val="tx1">
                    <a:lumMod val="65000"/>
                    <a:lumOff val="35000"/>
                  </a:schemeClr>
                </a:solidFill>
                <a:latin typeface="Montserrat SemiBold"/>
                <a:ea typeface="Lato Light"/>
                <a:cs typeface="Lato Light"/>
              </a:rPr>
              <a:t>Continuously </a:t>
            </a:r>
            <a:br>
              <a:rPr lang="en-US" sz="1400" b="1">
                <a:solidFill>
                  <a:schemeClr val="tx1">
                    <a:lumMod val="65000"/>
                    <a:lumOff val="35000"/>
                  </a:schemeClr>
                </a:solidFill>
                <a:latin typeface="Montserrat SemiBold"/>
                <a:ea typeface="Lato Light"/>
                <a:cs typeface="Lato Light"/>
              </a:rPr>
            </a:br>
            <a:r>
              <a:rPr lang="en-US" sz="1400" b="1">
                <a:solidFill>
                  <a:schemeClr val="tx1">
                    <a:lumMod val="65000"/>
                    <a:lumOff val="35000"/>
                  </a:schemeClr>
                </a:solidFill>
                <a:latin typeface="Montserrat SemiBold"/>
                <a:ea typeface="Lato Light"/>
                <a:cs typeface="Lato Light"/>
              </a:rPr>
              <a:t>Compliant</a:t>
            </a:r>
            <a:endParaRPr lang="en-US" sz="7200" b="1">
              <a:solidFill>
                <a:schemeClr val="tx1">
                  <a:lumMod val="65000"/>
                  <a:lumOff val="35000"/>
                </a:schemeClr>
              </a:solidFill>
              <a:latin typeface="Montserrat SemiBold"/>
              <a:ea typeface="Lato Light"/>
              <a:cs typeface="Lato Light"/>
            </a:endParaRPr>
          </a:p>
        </p:txBody>
      </p:sp>
    </p:spTree>
    <p:extLst>
      <p:ext uri="{BB962C8B-B14F-4D97-AF65-F5344CB8AC3E}">
        <p14:creationId xmlns:p14="http://schemas.microsoft.com/office/powerpoint/2010/main" val="162684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op">
            <a:extLst>
              <a:ext uri="{FF2B5EF4-FFF2-40B4-BE49-F238E27FC236}">
                <a16:creationId xmlns:a16="http://schemas.microsoft.com/office/drawing/2014/main" id="{52B25462-B315-9BDD-2DAA-8277C8EED325}"/>
              </a:ext>
            </a:extLst>
          </p:cNvPr>
          <p:cNvSpPr txBox="1">
            <a:spLocks noGrp="1" noRot="1" noMove="1" noResize="1" noEditPoints="1" noAdjustHandles="1" noChangeArrowheads="1" noChangeShapeType="1"/>
          </p:cNvSpPr>
          <p:nvPr/>
        </p:nvSpPr>
        <p:spPr>
          <a:xfrm>
            <a:off x="824753" y="1454686"/>
            <a:ext cx="10560423" cy="1200329"/>
          </a:xfrm>
          <a:prstGeom prst="rect">
            <a:avLst/>
          </a:prstGeom>
          <a:noFill/>
        </p:spPr>
        <p:txBody>
          <a:bodyPr wrap="square">
            <a:spAutoFit/>
          </a:bodyPr>
          <a:lstStyle/>
          <a:p>
            <a:pPr algn="ctr">
              <a:defRPr/>
            </a:pPr>
            <a:r>
              <a:rPr kumimoji="0" lang="en-US" sz="24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Hundreds of healthcare </a:t>
            </a:r>
            <a:r>
              <a:rPr lang="en-US" sz="2400">
                <a:solidFill>
                  <a:prstClr val="white"/>
                </a:solidFill>
                <a:latin typeface="Lato Light" panose="020F0502020204030203" pitchFamily="34" charset="0"/>
                <a:ea typeface="Lato Light" panose="020F0502020204030203" pitchFamily="34" charset="0"/>
                <a:cs typeface="Lato Light" panose="020F0502020204030203" pitchFamily="34" charset="0"/>
              </a:rPr>
              <a:t>s</a:t>
            </a:r>
            <a:r>
              <a:rPr kumimoji="0" lang="en-US" sz="2400" b="0" i="0" u="none" strike="noStrike" kern="1200" cap="none" spc="0" normalizeH="0" baseline="0" noProof="0" err="1">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ecurity</a:t>
            </a:r>
            <a:r>
              <a:rPr kumimoji="0" lang="en-US" sz="24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&amp; IT teams trusted partner to </a:t>
            </a:r>
            <a:r>
              <a:rPr lang="en-US" sz="2400">
                <a:solidFill>
                  <a:prstClr val="white"/>
                </a:solidFill>
                <a:latin typeface="Lato Light" panose="020F0502020204030203" pitchFamily="34" charset="0"/>
                <a:ea typeface="Lato Light" panose="020F0502020204030203" pitchFamily="34" charset="0"/>
                <a:cs typeface="Lato Light" panose="020F0502020204030203" pitchFamily="34" charset="0"/>
              </a:rPr>
              <a:t>safeguard protected health information in the public cloud with </a:t>
            </a:r>
            <a:r>
              <a:rPr kumimoji="0" lang="en-US" sz="24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managed </a:t>
            </a:r>
            <a:r>
              <a:rPr lang="en-US" sz="2400">
                <a:solidFill>
                  <a:prstClr val="white"/>
                </a:solidFill>
                <a:latin typeface="Lato Light" panose="020F0502020204030203" pitchFamily="34" charset="0"/>
                <a:ea typeface="Lato Light" panose="020F0502020204030203" pitchFamily="34" charset="0"/>
                <a:cs typeface="Lato Light" panose="020F0502020204030203" pitchFamily="34" charset="0"/>
              </a:rPr>
              <a:t>cyber and operational resilience solutions.</a:t>
            </a:r>
            <a:endParaRPr kumimoji="0" lang="en-US" sz="24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3" name="Logo" descr="A white letter on a black background&#10;&#10;Description automatically generated">
            <a:extLst>
              <a:ext uri="{FF2B5EF4-FFF2-40B4-BE49-F238E27FC236}">
                <a16:creationId xmlns:a16="http://schemas.microsoft.com/office/drawing/2014/main" id="{465A9CD0-669A-D1EB-7C7B-D320064C462A}"/>
              </a:ext>
            </a:extLst>
          </p:cNvPr>
          <p:cNvPicPr>
            <a:picLocks noChangeAspect="1"/>
          </p:cNvPicPr>
          <p:nvPr/>
        </p:nvPicPr>
        <p:blipFill>
          <a:blip r:embed="rId3"/>
          <a:stretch>
            <a:fillRect/>
          </a:stretch>
        </p:blipFill>
        <p:spPr>
          <a:xfrm>
            <a:off x="3335866" y="441959"/>
            <a:ext cx="4826000" cy="684980"/>
          </a:xfrm>
          <a:prstGeom prst="rect">
            <a:avLst/>
          </a:prstGeom>
        </p:spPr>
      </p:pic>
      <p:pic>
        <p:nvPicPr>
          <p:cNvPr id="15" name="Picture 48">
            <a:extLst>
              <a:ext uri="{FF2B5EF4-FFF2-40B4-BE49-F238E27FC236}">
                <a16:creationId xmlns:a16="http://schemas.microsoft.com/office/drawing/2014/main" id="{FDC66E46-F188-9188-6D29-B9B7D4EF32B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215185" y="3678928"/>
            <a:ext cx="397273" cy="388699"/>
          </a:xfrm>
          <a:prstGeom prst="rect">
            <a:avLst/>
          </a:prstGeom>
        </p:spPr>
      </p:pic>
      <p:pic>
        <p:nvPicPr>
          <p:cNvPr id="47" name="Picture 46">
            <a:extLst>
              <a:ext uri="{FF2B5EF4-FFF2-40B4-BE49-F238E27FC236}">
                <a16:creationId xmlns:a16="http://schemas.microsoft.com/office/drawing/2014/main" id="{8C94278F-B497-4F7B-30F3-A1ADA33DBEF7}"/>
              </a:ext>
            </a:extLst>
          </p:cNvPr>
          <p:cNvPicPr>
            <a:picLocks noChangeAspect="1"/>
          </p:cNvPicPr>
          <p:nvPr/>
        </p:nvPicPr>
        <p:blipFill>
          <a:blip r:embed="rId6"/>
          <a:srcRect/>
          <a:stretch/>
        </p:blipFill>
        <p:spPr>
          <a:xfrm>
            <a:off x="-5101307" y="1975228"/>
            <a:ext cx="460611" cy="460611"/>
          </a:xfrm>
          <a:prstGeom prst="rect">
            <a:avLst/>
          </a:prstGeom>
        </p:spPr>
      </p:pic>
      <p:sp>
        <p:nvSpPr>
          <p:cNvPr id="12" name="Rectangle 11">
            <a:extLst>
              <a:ext uri="{FF2B5EF4-FFF2-40B4-BE49-F238E27FC236}">
                <a16:creationId xmlns:a16="http://schemas.microsoft.com/office/drawing/2014/main" id="{C7DFEB55-745E-C6D3-9215-8CB74119A003}"/>
              </a:ext>
            </a:extLst>
          </p:cNvPr>
          <p:cNvSpPr>
            <a:spLocks/>
          </p:cNvSpPr>
          <p:nvPr/>
        </p:nvSpPr>
        <p:spPr>
          <a:xfrm>
            <a:off x="0" y="2813992"/>
            <a:ext cx="12325349" cy="2362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2E05707-44B2-ACB5-4950-FD8C7D247FD3}"/>
              </a:ext>
            </a:extLst>
          </p:cNvPr>
          <p:cNvGrpSpPr/>
          <p:nvPr/>
        </p:nvGrpSpPr>
        <p:grpSpPr>
          <a:xfrm>
            <a:off x="1385446" y="3685168"/>
            <a:ext cx="1409640" cy="1232553"/>
            <a:chOff x="126274" y="3546778"/>
            <a:chExt cx="2132969" cy="1865013"/>
          </a:xfrm>
        </p:grpSpPr>
        <p:pic>
          <p:nvPicPr>
            <p:cNvPr id="20" name="Picture 19" descr="Text&#10;&#10;Description automatically generated with medium confidence">
              <a:extLst>
                <a:ext uri="{FF2B5EF4-FFF2-40B4-BE49-F238E27FC236}">
                  <a16:creationId xmlns:a16="http://schemas.microsoft.com/office/drawing/2014/main" id="{B03CC499-B760-5C1F-4F38-3E1F8D08CCBC}"/>
                </a:ext>
              </a:extLst>
            </p:cNvPr>
            <p:cNvPicPr>
              <a:picLocks noChangeAspect="1"/>
            </p:cNvPicPr>
            <p:nvPr/>
          </p:nvPicPr>
          <p:blipFill>
            <a:blip r:embed="rId7"/>
            <a:stretch>
              <a:fillRect/>
            </a:stretch>
          </p:blipFill>
          <p:spPr>
            <a:xfrm>
              <a:off x="676758" y="4185453"/>
              <a:ext cx="1027595" cy="697989"/>
            </a:xfrm>
            <a:prstGeom prst="rect">
              <a:avLst/>
            </a:prstGeom>
          </p:spPr>
        </p:pic>
        <p:pic>
          <p:nvPicPr>
            <p:cNvPr id="21" name="Picture 20" descr="Logo, company name&#10;&#10;Description automatically generated">
              <a:extLst>
                <a:ext uri="{FF2B5EF4-FFF2-40B4-BE49-F238E27FC236}">
                  <a16:creationId xmlns:a16="http://schemas.microsoft.com/office/drawing/2014/main" id="{98D0923C-EEBE-3373-E899-7990DBFA7C20}"/>
                </a:ext>
              </a:extLst>
            </p:cNvPr>
            <p:cNvPicPr>
              <a:picLocks noChangeAspect="1"/>
            </p:cNvPicPr>
            <p:nvPr/>
          </p:nvPicPr>
          <p:blipFill>
            <a:blip r:embed="rId8"/>
            <a:stretch>
              <a:fillRect/>
            </a:stretch>
          </p:blipFill>
          <p:spPr>
            <a:xfrm>
              <a:off x="1252531" y="4937514"/>
              <a:ext cx="892284" cy="474277"/>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C1F98486-3F2A-63AA-CA7E-18B0EBE6EF61}"/>
                </a:ext>
              </a:extLst>
            </p:cNvPr>
            <p:cNvPicPr>
              <a:picLocks noChangeAspect="1"/>
            </p:cNvPicPr>
            <p:nvPr/>
          </p:nvPicPr>
          <p:blipFill>
            <a:blip r:embed="rId9"/>
            <a:stretch>
              <a:fillRect/>
            </a:stretch>
          </p:blipFill>
          <p:spPr>
            <a:xfrm>
              <a:off x="321121" y="4911494"/>
              <a:ext cx="792821" cy="474277"/>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BDDD94C5-148F-B406-0DE9-D1CBF6639DA6}"/>
                </a:ext>
              </a:extLst>
            </p:cNvPr>
            <p:cNvPicPr>
              <a:picLocks noChangeAspect="1"/>
            </p:cNvPicPr>
            <p:nvPr/>
          </p:nvPicPr>
          <p:blipFill>
            <a:blip r:embed="rId10"/>
            <a:stretch>
              <a:fillRect/>
            </a:stretch>
          </p:blipFill>
          <p:spPr>
            <a:xfrm>
              <a:off x="1180231" y="3578840"/>
              <a:ext cx="1079012" cy="685727"/>
            </a:xfrm>
            <a:prstGeom prst="rect">
              <a:avLst/>
            </a:prstGeom>
          </p:spPr>
        </p:pic>
        <p:pic>
          <p:nvPicPr>
            <p:cNvPr id="38" name="Picture 37" descr="Logo, company name&#10;&#10;Description automatically generated">
              <a:extLst>
                <a:ext uri="{FF2B5EF4-FFF2-40B4-BE49-F238E27FC236}">
                  <a16:creationId xmlns:a16="http://schemas.microsoft.com/office/drawing/2014/main" id="{B9C9C832-D616-F715-2113-18020925B5B8}"/>
                </a:ext>
              </a:extLst>
            </p:cNvPr>
            <p:cNvPicPr>
              <a:picLocks noChangeAspect="1"/>
            </p:cNvPicPr>
            <p:nvPr/>
          </p:nvPicPr>
          <p:blipFill>
            <a:blip r:embed="rId11"/>
            <a:stretch>
              <a:fillRect/>
            </a:stretch>
          </p:blipFill>
          <p:spPr>
            <a:xfrm>
              <a:off x="126274" y="3546778"/>
              <a:ext cx="1154906" cy="685726"/>
            </a:xfrm>
            <a:prstGeom prst="rect">
              <a:avLst/>
            </a:prstGeom>
          </p:spPr>
        </p:pic>
      </p:grpSp>
      <p:cxnSp>
        <p:nvCxnSpPr>
          <p:cNvPr id="39" name="Straight Connector 38">
            <a:extLst>
              <a:ext uri="{FF2B5EF4-FFF2-40B4-BE49-F238E27FC236}">
                <a16:creationId xmlns:a16="http://schemas.microsoft.com/office/drawing/2014/main" id="{CE1E6F48-A4F7-7EE8-2833-3325664CD962}"/>
              </a:ext>
            </a:extLst>
          </p:cNvPr>
          <p:cNvCxnSpPr>
            <a:cxnSpLocks/>
          </p:cNvCxnSpPr>
          <p:nvPr/>
        </p:nvCxnSpPr>
        <p:spPr>
          <a:xfrm>
            <a:off x="8215714" y="3400732"/>
            <a:ext cx="0" cy="14409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7EEF8D-A6C0-A218-376B-22C2DEE4F15B}"/>
              </a:ext>
            </a:extLst>
          </p:cNvPr>
          <p:cNvCxnSpPr>
            <a:cxnSpLocks/>
          </p:cNvCxnSpPr>
          <p:nvPr/>
        </p:nvCxnSpPr>
        <p:spPr>
          <a:xfrm>
            <a:off x="4055067" y="3400732"/>
            <a:ext cx="0" cy="14249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E0075D6-6221-BB97-2C99-CBA4A8FBCDC9}"/>
              </a:ext>
            </a:extLst>
          </p:cNvPr>
          <p:cNvSpPr txBox="1"/>
          <p:nvPr/>
        </p:nvSpPr>
        <p:spPr>
          <a:xfrm>
            <a:off x="817031" y="3111548"/>
            <a:ext cx="25658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ontserrat bold"/>
              </a:rPr>
              <a:t>Healthcare Standards Are Our Standards</a:t>
            </a:r>
            <a:endParaRPr kumimoji="0" lang="en-US" sz="1600" b="1" i="0" u="none" strike="noStrike" kern="1200" cap="none" spc="0" normalizeH="0" baseline="0" noProof="0">
              <a:ln>
                <a:noFill/>
              </a:ln>
              <a:solidFill>
                <a:schemeClr val="bg1"/>
              </a:solidFill>
              <a:effectLst/>
              <a:uLnTx/>
              <a:uFillTx/>
              <a:latin typeface="Montserrat bold"/>
              <a:ea typeface="+mn-ea"/>
              <a:cs typeface="+mn-cs"/>
            </a:endParaRPr>
          </a:p>
        </p:txBody>
      </p:sp>
      <p:sp>
        <p:nvSpPr>
          <p:cNvPr id="42" name="TextBox 41">
            <a:extLst>
              <a:ext uri="{FF2B5EF4-FFF2-40B4-BE49-F238E27FC236}">
                <a16:creationId xmlns:a16="http://schemas.microsoft.com/office/drawing/2014/main" id="{FF42355B-FF49-CA34-E9EC-5E762AF53304}"/>
              </a:ext>
            </a:extLst>
          </p:cNvPr>
          <p:cNvSpPr txBox="1"/>
          <p:nvPr/>
        </p:nvSpPr>
        <p:spPr>
          <a:xfrm>
            <a:off x="8782290" y="3147744"/>
            <a:ext cx="2869224"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Montserrat bold"/>
                <a:ea typeface="+mn-ea"/>
                <a:cs typeface="+mn-cs"/>
              </a:rPr>
              <a:t>Marquis Customers</a:t>
            </a:r>
          </a:p>
        </p:txBody>
      </p:sp>
      <p:sp>
        <p:nvSpPr>
          <p:cNvPr id="43" name="TextBox 42">
            <a:extLst>
              <a:ext uri="{FF2B5EF4-FFF2-40B4-BE49-F238E27FC236}">
                <a16:creationId xmlns:a16="http://schemas.microsoft.com/office/drawing/2014/main" id="{52D90B80-B5E6-5ADF-E12E-1FDDD5829729}"/>
              </a:ext>
            </a:extLst>
          </p:cNvPr>
          <p:cNvSpPr txBox="1"/>
          <p:nvPr/>
        </p:nvSpPr>
        <p:spPr>
          <a:xfrm>
            <a:off x="4677977" y="3133992"/>
            <a:ext cx="29017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Montserrat bold"/>
                <a:ea typeface="+mn-ea"/>
                <a:cs typeface="+mn-cs"/>
              </a:rPr>
              <a:t>Elite Partnerships</a:t>
            </a:r>
          </a:p>
        </p:txBody>
      </p:sp>
      <p:grpSp>
        <p:nvGrpSpPr>
          <p:cNvPr id="44" name="Group 43">
            <a:extLst>
              <a:ext uri="{FF2B5EF4-FFF2-40B4-BE49-F238E27FC236}">
                <a16:creationId xmlns:a16="http://schemas.microsoft.com/office/drawing/2014/main" id="{60FDE170-9348-51A4-1D8A-459C445E6CC2}"/>
              </a:ext>
            </a:extLst>
          </p:cNvPr>
          <p:cNvGrpSpPr/>
          <p:nvPr/>
        </p:nvGrpSpPr>
        <p:grpSpPr>
          <a:xfrm>
            <a:off x="5236760" y="3625801"/>
            <a:ext cx="1784212" cy="1238011"/>
            <a:chOff x="3062048" y="3750634"/>
            <a:chExt cx="2651781" cy="1839991"/>
          </a:xfrm>
        </p:grpSpPr>
        <p:pic>
          <p:nvPicPr>
            <p:cNvPr id="45" name="Picture 44" descr="Graphical user interface, application&#10;&#10;Description automatically generated">
              <a:extLst>
                <a:ext uri="{FF2B5EF4-FFF2-40B4-BE49-F238E27FC236}">
                  <a16:creationId xmlns:a16="http://schemas.microsoft.com/office/drawing/2014/main" id="{981279EC-27C3-61CD-1295-F7C2395625D0}"/>
                </a:ext>
              </a:extLst>
            </p:cNvPr>
            <p:cNvPicPr>
              <a:picLocks noChangeAspect="1"/>
            </p:cNvPicPr>
            <p:nvPr/>
          </p:nvPicPr>
          <p:blipFill>
            <a:blip r:embed="rId12"/>
            <a:stretch>
              <a:fillRect/>
            </a:stretch>
          </p:blipFill>
          <p:spPr>
            <a:xfrm>
              <a:off x="3315055" y="3750634"/>
              <a:ext cx="2398774" cy="1839991"/>
            </a:xfrm>
            <a:prstGeom prst="rect">
              <a:avLst/>
            </a:prstGeom>
          </p:spPr>
        </p:pic>
        <p:sp>
          <p:nvSpPr>
            <p:cNvPr id="46" name="Rectangle 45">
              <a:extLst>
                <a:ext uri="{FF2B5EF4-FFF2-40B4-BE49-F238E27FC236}">
                  <a16:creationId xmlns:a16="http://schemas.microsoft.com/office/drawing/2014/main" id="{EDE52B2F-DF1C-4137-D964-A31CE113B6AD}"/>
                </a:ext>
              </a:extLst>
            </p:cNvPr>
            <p:cNvSpPr/>
            <p:nvPr/>
          </p:nvSpPr>
          <p:spPr>
            <a:xfrm>
              <a:off x="3352800" y="3791919"/>
              <a:ext cx="924732" cy="88856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descr="Managed Security Services for AWS | IBM">
              <a:extLst>
                <a:ext uri="{FF2B5EF4-FFF2-40B4-BE49-F238E27FC236}">
                  <a16:creationId xmlns:a16="http://schemas.microsoft.com/office/drawing/2014/main" id="{B8B18FF9-3A27-9CEF-5886-9447BF4815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2048" y="3803372"/>
              <a:ext cx="1499620" cy="8435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E845988F-07FA-9E05-CD73-89A9DE413C08}"/>
              </a:ext>
            </a:extLst>
          </p:cNvPr>
          <p:cNvGrpSpPr/>
          <p:nvPr/>
        </p:nvGrpSpPr>
        <p:grpSpPr>
          <a:xfrm>
            <a:off x="9139663" y="3610007"/>
            <a:ext cx="1914219" cy="1349410"/>
            <a:chOff x="7544582" y="3412619"/>
            <a:chExt cx="3211350" cy="2263810"/>
          </a:xfrm>
        </p:grpSpPr>
        <p:pic>
          <p:nvPicPr>
            <p:cNvPr id="51" name="Picture 8">
              <a:extLst>
                <a:ext uri="{FF2B5EF4-FFF2-40B4-BE49-F238E27FC236}">
                  <a16:creationId xmlns:a16="http://schemas.microsoft.com/office/drawing/2014/main" id="{26727EAB-0B89-C752-6AEC-9B84A069CB9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908825" y="3788375"/>
              <a:ext cx="825510" cy="445342"/>
            </a:xfrm>
            <a:prstGeom prst="rect">
              <a:avLst/>
            </a:prstGeom>
          </p:spPr>
        </p:pic>
        <p:pic>
          <p:nvPicPr>
            <p:cNvPr id="53" name="Graphique 52">
              <a:extLst>
                <a:ext uri="{FF2B5EF4-FFF2-40B4-BE49-F238E27FC236}">
                  <a16:creationId xmlns:a16="http://schemas.microsoft.com/office/drawing/2014/main" id="{9B696615-4362-1964-3F3B-943D2AF7B5BA}"/>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789349" y="3412619"/>
              <a:ext cx="1023560" cy="198707"/>
            </a:xfrm>
            <a:prstGeom prst="rect">
              <a:avLst/>
            </a:prstGeom>
          </p:spPr>
        </p:pic>
        <p:pic>
          <p:nvPicPr>
            <p:cNvPr id="54" name="Picture 8" descr="Kaiser Permanente Logo, symbol, meaning, history, PNG, brand">
              <a:extLst>
                <a:ext uri="{FF2B5EF4-FFF2-40B4-BE49-F238E27FC236}">
                  <a16:creationId xmlns:a16="http://schemas.microsoft.com/office/drawing/2014/main" id="{1235502E-91F6-8B14-1FB8-1C65B0F268E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8908" r="10288"/>
            <a:stretch/>
          </p:blipFill>
          <p:spPr bwMode="auto">
            <a:xfrm>
              <a:off x="9979576" y="3426683"/>
              <a:ext cx="776356" cy="53803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51D29344-5430-4E01-8D51-77C0FED92F47}"/>
                </a:ext>
              </a:extLst>
            </p:cNvPr>
            <p:cNvPicPr>
              <a:picLocks noChangeAspect="1"/>
            </p:cNvPicPr>
            <p:nvPr/>
          </p:nvPicPr>
          <p:blipFill>
            <a:blip r:embed="rId18"/>
            <a:stretch>
              <a:fillRect/>
            </a:stretch>
          </p:blipFill>
          <p:spPr>
            <a:xfrm>
              <a:off x="7860004" y="5274580"/>
              <a:ext cx="819599" cy="337402"/>
            </a:xfrm>
            <a:prstGeom prst="rect">
              <a:avLst/>
            </a:prstGeom>
          </p:spPr>
        </p:pic>
        <p:pic>
          <p:nvPicPr>
            <p:cNvPr id="56" name="Picture 55">
              <a:extLst>
                <a:ext uri="{FF2B5EF4-FFF2-40B4-BE49-F238E27FC236}">
                  <a16:creationId xmlns:a16="http://schemas.microsoft.com/office/drawing/2014/main" id="{FF5E5891-5E2A-090D-EDE5-B367621A6AF4}"/>
                </a:ext>
              </a:extLst>
            </p:cNvPr>
            <p:cNvPicPr>
              <a:picLocks noChangeAspect="1"/>
            </p:cNvPicPr>
            <p:nvPr/>
          </p:nvPicPr>
          <p:blipFill>
            <a:blip r:embed="rId19"/>
            <a:stretch>
              <a:fillRect/>
            </a:stretch>
          </p:blipFill>
          <p:spPr>
            <a:xfrm>
              <a:off x="7680790" y="4765351"/>
              <a:ext cx="1458432" cy="215768"/>
            </a:xfrm>
            <a:prstGeom prst="rect">
              <a:avLst/>
            </a:prstGeom>
          </p:spPr>
        </p:pic>
        <p:pic>
          <p:nvPicPr>
            <p:cNvPr id="57" name="Graphic 56">
              <a:extLst>
                <a:ext uri="{FF2B5EF4-FFF2-40B4-BE49-F238E27FC236}">
                  <a16:creationId xmlns:a16="http://schemas.microsoft.com/office/drawing/2014/main" id="{6062DA39-3488-5BB6-AA3C-0DEA6437370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602434" y="4294605"/>
              <a:ext cx="1462336" cy="310401"/>
            </a:xfrm>
            <a:prstGeom prst="rect">
              <a:avLst/>
            </a:prstGeom>
          </p:spPr>
        </p:pic>
        <p:pic>
          <p:nvPicPr>
            <p:cNvPr id="58" name="Picture 28">
              <a:extLst>
                <a:ext uri="{FF2B5EF4-FFF2-40B4-BE49-F238E27FC236}">
                  <a16:creationId xmlns:a16="http://schemas.microsoft.com/office/drawing/2014/main" id="{CFBD7FC1-E846-213D-4195-643519EB98DA}"/>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9480538" y="4776775"/>
              <a:ext cx="1207719" cy="290227"/>
            </a:xfrm>
            <a:prstGeom prst="rect">
              <a:avLst/>
            </a:prstGeom>
          </p:spPr>
        </p:pic>
        <p:pic>
          <p:nvPicPr>
            <p:cNvPr id="60" name="Picture 59">
              <a:extLst>
                <a:ext uri="{FF2B5EF4-FFF2-40B4-BE49-F238E27FC236}">
                  <a16:creationId xmlns:a16="http://schemas.microsoft.com/office/drawing/2014/main" id="{89572F36-9F1B-3E38-4764-406C5781DEDF}"/>
                </a:ext>
              </a:extLst>
            </p:cNvPr>
            <p:cNvPicPr>
              <a:picLocks noChangeAspect="1"/>
            </p:cNvPicPr>
            <p:nvPr/>
          </p:nvPicPr>
          <p:blipFill>
            <a:blip r:embed="rId24"/>
            <a:stretch>
              <a:fillRect/>
            </a:stretch>
          </p:blipFill>
          <p:spPr>
            <a:xfrm>
              <a:off x="9164549" y="5397130"/>
              <a:ext cx="1427372" cy="279299"/>
            </a:xfrm>
            <a:prstGeom prst="rect">
              <a:avLst/>
            </a:prstGeom>
          </p:spPr>
        </p:pic>
        <p:pic>
          <p:nvPicPr>
            <p:cNvPr id="61" name="Picture 12" descr="Clinical Research Organization - CRO Services | Fortrea">
              <a:extLst>
                <a:ext uri="{FF2B5EF4-FFF2-40B4-BE49-F238E27FC236}">
                  <a16:creationId xmlns:a16="http://schemas.microsoft.com/office/drawing/2014/main" id="{BADCDB7B-85FB-C56E-39A4-96370EC21F3F}"/>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9975" t="29477" r="11626" b="30289"/>
            <a:stretch/>
          </p:blipFill>
          <p:spPr bwMode="auto">
            <a:xfrm>
              <a:off x="7544582" y="3695700"/>
              <a:ext cx="1115563" cy="2362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RosettaHealth">
            <a:extLst>
              <a:ext uri="{FF2B5EF4-FFF2-40B4-BE49-F238E27FC236}">
                <a16:creationId xmlns:a16="http://schemas.microsoft.com/office/drawing/2014/main" id="{B146119F-23D9-A78D-53B8-EB101B6B7C3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487414" y="4142695"/>
            <a:ext cx="902771" cy="14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20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66597-8614-77A9-2A97-79396D89A9D1}"/>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C6879777-6711-7C24-849F-3AC27767F1E2}"/>
              </a:ext>
            </a:extLst>
          </p:cNvPr>
          <p:cNvSpPr txBox="1">
            <a:spLocks/>
          </p:cNvSpPr>
          <p:nvPr/>
        </p:nvSpPr>
        <p:spPr>
          <a:xfrm>
            <a:off x="0" y="541902"/>
            <a:ext cx="12192000" cy="1666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800" i="1">
                <a:solidFill>
                  <a:schemeClr val="accent1"/>
                </a:solidFill>
              </a:rPr>
              <a:t>Healthcare </a:t>
            </a:r>
            <a:r>
              <a:rPr lang="en-US"/>
              <a:t>Faces Significant</a:t>
            </a:r>
            <a:br>
              <a:rPr lang="en-US"/>
            </a:br>
            <a:r>
              <a:rPr lang="en-US" sz="4800" i="1">
                <a:solidFill>
                  <a:schemeClr val="accent1"/>
                </a:solidFill>
              </a:rPr>
              <a:t>CHALLENGES</a:t>
            </a:r>
            <a:r>
              <a:rPr lang="en-US"/>
              <a:t> Protecting PHI in the Cloud </a:t>
            </a:r>
          </a:p>
        </p:txBody>
      </p:sp>
      <p:grpSp>
        <p:nvGrpSpPr>
          <p:cNvPr id="6" name="Group 5">
            <a:extLst>
              <a:ext uri="{FF2B5EF4-FFF2-40B4-BE49-F238E27FC236}">
                <a16:creationId xmlns:a16="http://schemas.microsoft.com/office/drawing/2014/main" id="{B200227B-CF12-A112-CB11-EF4037F4D503}"/>
              </a:ext>
            </a:extLst>
          </p:cNvPr>
          <p:cNvGrpSpPr/>
          <p:nvPr/>
        </p:nvGrpSpPr>
        <p:grpSpPr>
          <a:xfrm>
            <a:off x="9368419" y="3146490"/>
            <a:ext cx="2336889" cy="2387680"/>
            <a:chOff x="1040496" y="3254645"/>
            <a:chExt cx="2336889" cy="2387680"/>
          </a:xfrm>
        </p:grpSpPr>
        <p:sp>
          <p:nvSpPr>
            <p:cNvPr id="5" name="TextBox 4">
              <a:extLst>
                <a:ext uri="{FF2B5EF4-FFF2-40B4-BE49-F238E27FC236}">
                  <a16:creationId xmlns:a16="http://schemas.microsoft.com/office/drawing/2014/main" id="{CDC6130C-2C07-D324-25E5-BF794DA51521}"/>
                </a:ext>
              </a:extLst>
            </p:cNvPr>
            <p:cNvSpPr txBox="1"/>
            <p:nvPr/>
          </p:nvSpPr>
          <p:spPr>
            <a:xfrm>
              <a:off x="1083018" y="3549444"/>
              <a:ext cx="2294367" cy="2092881"/>
            </a:xfrm>
            <a:prstGeom prst="rect">
              <a:avLst/>
            </a:prstGeom>
            <a:noFill/>
          </p:spPr>
          <p:txBody>
            <a:bodyPr wrap="square" rtlCol="0">
              <a:spAutoFit/>
            </a:bodyPr>
            <a:lstStyle/>
            <a:p>
              <a:pPr algn="ctr"/>
              <a:r>
                <a:rPr lang="en-US" sz="8000" b="1">
                  <a:latin typeface="Lato" panose="020F0502020204030203" pitchFamily="34" charset="77"/>
                </a:rPr>
                <a:t>90</a:t>
              </a:r>
              <a:r>
                <a:rPr lang="en-US" sz="4000" b="1">
                  <a:latin typeface="Lato" panose="020F0502020204030203" pitchFamily="34" charset="77"/>
                </a:rPr>
                <a:t>%</a:t>
              </a:r>
            </a:p>
            <a:p>
              <a:pPr algn="ctr"/>
              <a:r>
                <a:rPr lang="en-US" sz="2000"/>
                <a:t>Skills Gap is Biggest Challenge </a:t>
              </a:r>
              <a:r>
                <a:rPr lang="en-US" sz="1000" i="1"/>
                <a:t>(2024 ISC2 study)</a:t>
              </a:r>
            </a:p>
          </p:txBody>
        </p:sp>
        <p:sp>
          <p:nvSpPr>
            <p:cNvPr id="14" name="Text Placeholder 2">
              <a:extLst>
                <a:ext uri="{FF2B5EF4-FFF2-40B4-BE49-F238E27FC236}">
                  <a16:creationId xmlns:a16="http://schemas.microsoft.com/office/drawing/2014/main" id="{8990957A-CBC0-2D97-5D48-8F6533521AF9}"/>
                </a:ext>
              </a:extLst>
            </p:cNvPr>
            <p:cNvSpPr txBox="1">
              <a:spLocks/>
            </p:cNvSpPr>
            <p:nvPr/>
          </p:nvSpPr>
          <p:spPr>
            <a:xfrm>
              <a:off x="1040496" y="3254645"/>
              <a:ext cx="2329873" cy="367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rgbClr val="FDDA26"/>
                  </a:solidFill>
                  <a:latin typeface="+mj-lt"/>
                </a:rPr>
                <a:t>Skills Gaps</a:t>
              </a:r>
            </a:p>
          </p:txBody>
        </p:sp>
      </p:grpSp>
      <p:grpSp>
        <p:nvGrpSpPr>
          <p:cNvPr id="4" name="Group 3">
            <a:extLst>
              <a:ext uri="{FF2B5EF4-FFF2-40B4-BE49-F238E27FC236}">
                <a16:creationId xmlns:a16="http://schemas.microsoft.com/office/drawing/2014/main" id="{29181B25-C266-299C-1DA3-75F0E72BA6F5}"/>
              </a:ext>
            </a:extLst>
          </p:cNvPr>
          <p:cNvGrpSpPr/>
          <p:nvPr/>
        </p:nvGrpSpPr>
        <p:grpSpPr>
          <a:xfrm>
            <a:off x="4001729" y="3188596"/>
            <a:ext cx="2820496" cy="2402734"/>
            <a:chOff x="3303639" y="3247589"/>
            <a:chExt cx="2820496" cy="2402734"/>
          </a:xfrm>
        </p:grpSpPr>
        <p:sp>
          <p:nvSpPr>
            <p:cNvPr id="7" name="TextBox 6">
              <a:extLst>
                <a:ext uri="{FF2B5EF4-FFF2-40B4-BE49-F238E27FC236}">
                  <a16:creationId xmlns:a16="http://schemas.microsoft.com/office/drawing/2014/main" id="{F3FD696E-41F4-0CB4-A63B-ACF1FCA1F78C}"/>
                </a:ext>
              </a:extLst>
            </p:cNvPr>
            <p:cNvSpPr txBox="1"/>
            <p:nvPr/>
          </p:nvSpPr>
          <p:spPr>
            <a:xfrm>
              <a:off x="3303639" y="3557442"/>
              <a:ext cx="2820496" cy="2092881"/>
            </a:xfrm>
            <a:prstGeom prst="rect">
              <a:avLst/>
            </a:prstGeom>
            <a:noFill/>
          </p:spPr>
          <p:txBody>
            <a:bodyPr wrap="square" rtlCol="0">
              <a:spAutoFit/>
            </a:bodyPr>
            <a:lstStyle/>
            <a:p>
              <a:pPr algn="ctr"/>
              <a:r>
                <a:rPr lang="en-US" sz="8000" b="1">
                  <a:latin typeface="Lato" panose="020F0502020204030203" pitchFamily="34" charset="77"/>
                </a:rPr>
                <a:t>$9.8</a:t>
              </a:r>
              <a:r>
                <a:rPr lang="en-US" sz="4000" b="1">
                  <a:latin typeface="Lato" panose="020F0502020204030203" pitchFamily="34" charset="77"/>
                </a:rPr>
                <a:t>M</a:t>
              </a:r>
            </a:p>
            <a:p>
              <a:pPr algn="ctr"/>
              <a:r>
                <a:rPr lang="en-US" sz="2000"/>
                <a:t>Avg Cost of Healthcare Data Breach in 2024 </a:t>
              </a:r>
              <a:br>
                <a:rPr lang="en-US" sz="1000"/>
              </a:br>
              <a:r>
                <a:rPr lang="en-US" sz="1000" i="1"/>
                <a:t>(IBM/</a:t>
              </a:r>
              <a:r>
                <a:rPr lang="en-US" sz="1000" i="1" err="1"/>
                <a:t>Ponemon</a:t>
              </a:r>
              <a:r>
                <a:rPr lang="en-US" sz="1000" i="1"/>
                <a:t> Institute -24)</a:t>
              </a:r>
            </a:p>
          </p:txBody>
        </p:sp>
        <p:sp>
          <p:nvSpPr>
            <p:cNvPr id="15" name="Text Placeholder 2">
              <a:extLst>
                <a:ext uri="{FF2B5EF4-FFF2-40B4-BE49-F238E27FC236}">
                  <a16:creationId xmlns:a16="http://schemas.microsoft.com/office/drawing/2014/main" id="{7503634C-D800-9F24-A000-7B0F0118A628}"/>
                </a:ext>
              </a:extLst>
            </p:cNvPr>
            <p:cNvSpPr txBox="1">
              <a:spLocks/>
            </p:cNvSpPr>
            <p:nvPr/>
          </p:nvSpPr>
          <p:spPr>
            <a:xfrm>
              <a:off x="3513702" y="3247589"/>
              <a:ext cx="2329873" cy="3674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DDA26"/>
                  </a:solidFill>
                  <a:effectLst/>
                  <a:uLnTx/>
                  <a:uFillTx/>
                  <a:latin typeface="Montserrat bold"/>
                  <a:ea typeface="+mn-ea"/>
                  <a:cs typeface="+mn-cs"/>
                </a:rPr>
                <a:t>Compliance</a:t>
              </a:r>
            </a:p>
          </p:txBody>
        </p:sp>
      </p:grpSp>
      <p:grpSp>
        <p:nvGrpSpPr>
          <p:cNvPr id="2" name="Group 1">
            <a:extLst>
              <a:ext uri="{FF2B5EF4-FFF2-40B4-BE49-F238E27FC236}">
                <a16:creationId xmlns:a16="http://schemas.microsoft.com/office/drawing/2014/main" id="{A720AFEC-D0AF-CE14-3211-D61CA6F834CA}"/>
              </a:ext>
            </a:extLst>
          </p:cNvPr>
          <p:cNvGrpSpPr/>
          <p:nvPr/>
        </p:nvGrpSpPr>
        <p:grpSpPr>
          <a:xfrm>
            <a:off x="1189711" y="3153094"/>
            <a:ext cx="2477729" cy="2406526"/>
            <a:chOff x="6253324" y="3251417"/>
            <a:chExt cx="2477729" cy="2406526"/>
          </a:xfrm>
        </p:grpSpPr>
        <p:sp>
          <p:nvSpPr>
            <p:cNvPr id="11" name="TextBox 10">
              <a:extLst>
                <a:ext uri="{FF2B5EF4-FFF2-40B4-BE49-F238E27FC236}">
                  <a16:creationId xmlns:a16="http://schemas.microsoft.com/office/drawing/2014/main" id="{B051B31E-0D7F-68AD-8FF1-F8E4C8004CFA}"/>
                </a:ext>
              </a:extLst>
            </p:cNvPr>
            <p:cNvSpPr txBox="1"/>
            <p:nvPr/>
          </p:nvSpPr>
          <p:spPr>
            <a:xfrm>
              <a:off x="6253324" y="3565062"/>
              <a:ext cx="2477729" cy="2092881"/>
            </a:xfrm>
            <a:prstGeom prst="rect">
              <a:avLst/>
            </a:prstGeom>
            <a:noFill/>
          </p:spPr>
          <p:txBody>
            <a:bodyPr wrap="square" rtlCol="0">
              <a:spAutoFit/>
            </a:bodyPr>
            <a:lstStyle/>
            <a:p>
              <a:pPr algn="ctr"/>
              <a:r>
                <a:rPr lang="en-US" sz="8000" b="1">
                  <a:latin typeface="Lato" panose="020F0502020204030203" pitchFamily="34" charset="77"/>
                </a:rPr>
                <a:t>287</a:t>
              </a:r>
              <a:r>
                <a:rPr lang="en-US" sz="4000" b="1">
                  <a:latin typeface="Lato" panose="020F0502020204030203" pitchFamily="34" charset="77"/>
                </a:rPr>
                <a:t>%</a:t>
              </a:r>
            </a:p>
            <a:p>
              <a:pPr algn="ctr"/>
              <a:r>
                <a:rPr lang="en-US" sz="2000"/>
                <a:t>Y/Y Increase in Healthcare Breaches</a:t>
              </a:r>
            </a:p>
            <a:p>
              <a:pPr algn="ctr"/>
              <a:r>
                <a:rPr lang="en-US" sz="1000" i="1"/>
                <a:t>(Modern Healthcare, 2024)</a:t>
              </a:r>
            </a:p>
          </p:txBody>
        </p:sp>
        <p:sp>
          <p:nvSpPr>
            <p:cNvPr id="16" name="Text Placeholder 2">
              <a:extLst>
                <a:ext uri="{FF2B5EF4-FFF2-40B4-BE49-F238E27FC236}">
                  <a16:creationId xmlns:a16="http://schemas.microsoft.com/office/drawing/2014/main" id="{1FBC846B-A74C-5425-2AB6-390920958862}"/>
                </a:ext>
              </a:extLst>
            </p:cNvPr>
            <p:cNvSpPr txBox="1">
              <a:spLocks/>
            </p:cNvSpPr>
            <p:nvPr/>
          </p:nvSpPr>
          <p:spPr>
            <a:xfrm>
              <a:off x="6301990" y="3251417"/>
              <a:ext cx="2329873" cy="3674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DDA26"/>
                  </a:solidFill>
                  <a:effectLst/>
                  <a:uLnTx/>
                  <a:uFillTx/>
                  <a:latin typeface="Montserrat bold"/>
                  <a:ea typeface="+mn-ea"/>
                  <a:cs typeface="+mn-cs"/>
                </a:rPr>
                <a:t>Cyber Defense </a:t>
              </a:r>
              <a:br>
                <a:rPr kumimoji="0" lang="en-US" sz="1800" b="1" i="0" u="none" strike="noStrike" kern="1200" cap="none" spc="0" normalizeH="0" baseline="0" noProof="0">
                  <a:ln>
                    <a:noFill/>
                  </a:ln>
                  <a:solidFill>
                    <a:srgbClr val="FDDA26"/>
                  </a:solidFill>
                  <a:effectLst/>
                  <a:uLnTx/>
                  <a:uFillTx/>
                  <a:latin typeface="Montserrat bold"/>
                  <a:ea typeface="+mn-ea"/>
                  <a:cs typeface="+mn-cs"/>
                </a:rPr>
              </a:br>
              <a:endParaRPr kumimoji="0" lang="en-US" sz="1800" b="1" i="0" u="none" strike="noStrike" kern="1200" cap="none" spc="0" normalizeH="0" baseline="0" noProof="0">
                <a:ln>
                  <a:noFill/>
                </a:ln>
                <a:solidFill>
                  <a:srgbClr val="FDDA26"/>
                </a:solidFill>
                <a:effectLst/>
                <a:uLnTx/>
                <a:uFillTx/>
                <a:latin typeface="Montserrat bold"/>
                <a:ea typeface="+mn-ea"/>
                <a:cs typeface="+mn-cs"/>
              </a:endParaRPr>
            </a:p>
          </p:txBody>
        </p:sp>
      </p:grpSp>
      <p:grpSp>
        <p:nvGrpSpPr>
          <p:cNvPr id="3" name="Group 2">
            <a:extLst>
              <a:ext uri="{FF2B5EF4-FFF2-40B4-BE49-F238E27FC236}">
                <a16:creationId xmlns:a16="http://schemas.microsoft.com/office/drawing/2014/main" id="{67606C00-01EB-E243-A446-BDF0389FD287}"/>
              </a:ext>
            </a:extLst>
          </p:cNvPr>
          <p:cNvGrpSpPr/>
          <p:nvPr/>
        </p:nvGrpSpPr>
        <p:grpSpPr>
          <a:xfrm>
            <a:off x="6718886" y="3057853"/>
            <a:ext cx="2814052" cy="2811142"/>
            <a:chOff x="8803325" y="3136511"/>
            <a:chExt cx="2814052" cy="2811142"/>
          </a:xfrm>
        </p:grpSpPr>
        <p:sp>
          <p:nvSpPr>
            <p:cNvPr id="10" name="TextBox 9">
              <a:extLst>
                <a:ext uri="{FF2B5EF4-FFF2-40B4-BE49-F238E27FC236}">
                  <a16:creationId xmlns:a16="http://schemas.microsoft.com/office/drawing/2014/main" id="{42D66B1D-0681-0877-D1B2-7152DA8B4599}"/>
                </a:ext>
              </a:extLst>
            </p:cNvPr>
            <p:cNvSpPr txBox="1"/>
            <p:nvPr/>
          </p:nvSpPr>
          <p:spPr>
            <a:xfrm>
              <a:off x="8952274" y="3546996"/>
              <a:ext cx="2566218" cy="2400657"/>
            </a:xfrm>
            <a:prstGeom prst="rect">
              <a:avLst/>
            </a:prstGeom>
            <a:noFill/>
          </p:spPr>
          <p:txBody>
            <a:bodyPr wrap="square" rtlCol="0">
              <a:spAutoFit/>
            </a:bodyPr>
            <a:lstStyle/>
            <a:p>
              <a:pPr algn="ctr"/>
              <a:r>
                <a:rPr lang="en-US" sz="8000" b="1">
                  <a:latin typeface="Lato" panose="020F0502020204030203" pitchFamily="34" charset="77"/>
                </a:rPr>
                <a:t>19</a:t>
              </a:r>
              <a:r>
                <a:rPr lang="en-US" sz="4000" b="1">
                  <a:latin typeface="Lato" panose="020F0502020204030203" pitchFamily="34" charset="77"/>
                </a:rPr>
                <a:t>%</a:t>
              </a:r>
            </a:p>
            <a:p>
              <a:pPr algn="ctr"/>
              <a:r>
                <a:rPr lang="en-US" sz="2000"/>
                <a:t>HC’s Prioritizing Infrastructure to Safeguard Data</a:t>
              </a:r>
              <a:br>
                <a:rPr lang="en-US" sz="2000"/>
              </a:br>
              <a:r>
                <a:rPr lang="en-US" sz="1000"/>
                <a:t> </a:t>
              </a:r>
              <a:r>
                <a:rPr lang="en-US" sz="1000" i="1"/>
                <a:t>(ClearDATA Report 2024)</a:t>
              </a:r>
            </a:p>
          </p:txBody>
        </p:sp>
        <p:sp>
          <p:nvSpPr>
            <p:cNvPr id="17" name="Text Placeholder 2">
              <a:extLst>
                <a:ext uri="{FF2B5EF4-FFF2-40B4-BE49-F238E27FC236}">
                  <a16:creationId xmlns:a16="http://schemas.microsoft.com/office/drawing/2014/main" id="{66A0446E-7B2B-6FC5-E16A-7A21D370A593}"/>
                </a:ext>
              </a:extLst>
            </p:cNvPr>
            <p:cNvSpPr txBox="1">
              <a:spLocks/>
            </p:cNvSpPr>
            <p:nvPr/>
          </p:nvSpPr>
          <p:spPr>
            <a:xfrm>
              <a:off x="8803325" y="3136511"/>
              <a:ext cx="2814052" cy="3674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DDA26"/>
                  </a:solidFill>
                  <a:effectLst/>
                  <a:uLnTx/>
                  <a:uFillTx/>
                  <a:latin typeface="Montserrat bold"/>
                  <a:ea typeface="+mn-ea"/>
                  <a:cs typeface="+mn-cs"/>
                </a:rPr>
                <a:t>Cloud Operations </a:t>
              </a:r>
              <a:br>
                <a:rPr kumimoji="0" lang="en-US" sz="1800" b="1" i="0" u="none" strike="noStrike" kern="1200" cap="none" spc="0" normalizeH="0" baseline="0" noProof="0">
                  <a:ln>
                    <a:noFill/>
                  </a:ln>
                  <a:solidFill>
                    <a:srgbClr val="FDDA26"/>
                  </a:solidFill>
                  <a:effectLst/>
                  <a:uLnTx/>
                  <a:uFillTx/>
                  <a:latin typeface="Montserrat bold"/>
                  <a:ea typeface="+mn-ea"/>
                  <a:cs typeface="+mn-cs"/>
                </a:rPr>
              </a:br>
              <a:r>
                <a:rPr kumimoji="0" lang="en-US" sz="1800" b="1" i="0" u="none" strike="noStrike" kern="1200" cap="none" spc="0" normalizeH="0" baseline="0" noProof="0">
                  <a:ln>
                    <a:noFill/>
                  </a:ln>
                  <a:solidFill>
                    <a:srgbClr val="FDDA26"/>
                  </a:solidFill>
                  <a:effectLst/>
                  <a:uLnTx/>
                  <a:uFillTx/>
                  <a:latin typeface="Montserrat bold"/>
                  <a:ea typeface="+mn-ea"/>
                  <a:cs typeface="+mn-cs"/>
                </a:rPr>
                <a:t>&amp; Tech Debt</a:t>
              </a:r>
            </a:p>
          </p:txBody>
        </p:sp>
      </p:grpSp>
    </p:spTree>
    <p:extLst>
      <p:ext uri="{BB962C8B-B14F-4D97-AF65-F5344CB8AC3E}">
        <p14:creationId xmlns:p14="http://schemas.microsoft.com/office/powerpoint/2010/main" val="238031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ellow">
            <a:extLst>
              <a:ext uri="{FF2B5EF4-FFF2-40B4-BE49-F238E27FC236}">
                <a16:creationId xmlns:a16="http://schemas.microsoft.com/office/drawing/2014/main" id="{FF8AC523-48F9-A14D-9275-77514DC74FA3}"/>
              </a:ext>
            </a:extLst>
          </p:cNvPr>
          <p:cNvSpPr>
            <a:spLocks noGrp="1" noRot="1" noMove="1" noResize="1" noEditPoints="1" noAdjustHandles="1" noChangeArrowheads="1" noChangeShapeType="1"/>
          </p:cNvSpPr>
          <p:nvPr/>
        </p:nvSpPr>
        <p:spPr>
          <a:xfrm>
            <a:off x="0" y="2267359"/>
            <a:ext cx="12191999" cy="2660073"/>
          </a:xfrm>
          <a:prstGeom prst="rect">
            <a:avLst/>
          </a:prstGeom>
          <a:solidFill>
            <a:schemeClr val="accent1"/>
          </a:solidFill>
          <a:ln w="12700" cap="flat">
            <a:noFill/>
            <a:miter lim="400000"/>
          </a:ln>
          <a:effectLst>
            <a:outerShdw blurRad="391576" dist="276035" dir="5400000" algn="t"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srgbClr val="2B3346"/>
              </a:solidFill>
              <a:effectLst/>
              <a:uLnTx/>
              <a:uFillTx/>
              <a:latin typeface="Lato Light"/>
              <a:ea typeface="+mn-ea"/>
              <a:cs typeface="+mn-cs"/>
              <a:sym typeface="Avenir Next"/>
            </a:endParaRPr>
          </a:p>
        </p:txBody>
      </p:sp>
      <p:sp>
        <p:nvSpPr>
          <p:cNvPr id="18" name="TextBox 17">
            <a:extLst>
              <a:ext uri="{FF2B5EF4-FFF2-40B4-BE49-F238E27FC236}">
                <a16:creationId xmlns:a16="http://schemas.microsoft.com/office/drawing/2014/main" id="{39EF0669-59B1-8D4A-8861-37F35AE11980}"/>
              </a:ext>
            </a:extLst>
          </p:cNvPr>
          <p:cNvSpPr txBox="1"/>
          <p:nvPr/>
        </p:nvSpPr>
        <p:spPr>
          <a:xfrm>
            <a:off x="15180" y="5041643"/>
            <a:ext cx="12192000" cy="1077218"/>
          </a:xfrm>
          <a:prstGeom prst="rect">
            <a:avLst/>
          </a:prstGeom>
          <a:noFill/>
        </p:spPr>
        <p:txBody>
          <a:bodyPr wrap="square" lIns="91440" tIns="45720" rIns="91440" bIns="45720" rtlCol="0" anchor="b">
            <a:sp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w="19050">
                  <a:noFill/>
                </a:ln>
                <a:effectLst/>
                <a:uLnTx/>
                <a:uFillTx/>
                <a:latin typeface="Montserrat"/>
                <a:ea typeface="Lato Light"/>
                <a:cs typeface="Lato Light"/>
                <a:sym typeface="Avenir Next"/>
              </a:rPr>
              <a:t>With </a:t>
            </a:r>
            <a:r>
              <a:rPr kumimoji="0" lang="en-US" sz="3200" b="1" i="1" u="none" strike="noStrike" kern="0" cap="none" spc="0" normalizeH="0" baseline="0" noProof="0">
                <a:ln w="19050">
                  <a:noFill/>
                </a:ln>
                <a:solidFill>
                  <a:schemeClr val="accent1"/>
                </a:solidFill>
                <a:effectLst/>
                <a:uLnTx/>
                <a:uFillTx/>
                <a:latin typeface="Montserrat"/>
                <a:ea typeface="Lato Light"/>
                <a:cs typeface="Lato Light"/>
                <a:sym typeface="Avenir Next"/>
              </a:rPr>
              <a:t>pre-emptive</a:t>
            </a:r>
            <a:r>
              <a:rPr kumimoji="0" lang="en-US" sz="3200" b="1" i="0" u="none" strike="noStrike" kern="0" cap="none" spc="0" normalizeH="0" baseline="0" noProof="0">
                <a:ln w="19050">
                  <a:noFill/>
                </a:ln>
                <a:effectLst/>
                <a:uLnTx/>
                <a:uFillTx/>
                <a:latin typeface="Montserrat"/>
                <a:ea typeface="Lato Light"/>
                <a:cs typeface="Lato Light"/>
                <a:sym typeface="Avenir Next"/>
              </a:rPr>
              <a:t> and </a:t>
            </a:r>
            <a:r>
              <a:rPr kumimoji="0" lang="en-US" sz="3200" b="1" i="1" u="none" strike="noStrike" kern="0" cap="none" spc="0" normalizeH="0" baseline="0" noProof="0">
                <a:ln w="19050">
                  <a:noFill/>
                </a:ln>
                <a:solidFill>
                  <a:schemeClr val="accent1"/>
                </a:solidFill>
                <a:effectLst/>
                <a:uLnTx/>
                <a:uFillTx/>
                <a:latin typeface="Montserrat"/>
                <a:ea typeface="Lato Light"/>
                <a:cs typeface="Lato Light"/>
                <a:sym typeface="Avenir Next"/>
              </a:rPr>
              <a:t>reactive</a:t>
            </a:r>
            <a:r>
              <a:rPr kumimoji="0" lang="en-US" sz="3200" b="1" i="0" u="none" strike="noStrike" kern="0" cap="none" spc="0" normalizeH="0" baseline="0" noProof="0">
                <a:ln w="19050">
                  <a:noFill/>
                </a:ln>
                <a:effectLst/>
                <a:uLnTx/>
                <a:uFillTx/>
                <a:latin typeface="Montserrat"/>
                <a:ea typeface="Lato Light"/>
                <a:cs typeface="Lato Light"/>
                <a:sym typeface="Avenir Next"/>
              </a:rPr>
              <a:t> cyber and cloud resilience solutions</a:t>
            </a:r>
            <a:r>
              <a:rPr lang="en-US" sz="3200" b="1" kern="0">
                <a:ln w="19050">
                  <a:noFill/>
                </a:ln>
                <a:latin typeface="Montserrat"/>
                <a:ea typeface="Lato Light"/>
                <a:cs typeface="Lato Light"/>
                <a:sym typeface="Avenir Next"/>
              </a:rPr>
              <a:t> to protect PHI</a:t>
            </a:r>
            <a:endParaRPr kumimoji="0" lang="en-US" sz="3200" b="1" i="0" u="none" strike="noStrike" kern="0" cap="none" spc="0" normalizeH="0" baseline="0" noProof="0">
              <a:ln w="19050">
                <a:noFill/>
              </a:ln>
              <a:effectLst/>
              <a:uLnTx/>
              <a:uFillTx/>
              <a:latin typeface="Montserrat"/>
              <a:ea typeface="Lato Light"/>
              <a:cs typeface="Lato Light"/>
              <a:sym typeface="Avenir Next"/>
            </a:endParaRPr>
          </a:p>
        </p:txBody>
      </p:sp>
      <p:sp>
        <p:nvSpPr>
          <p:cNvPr id="13" name="TextBox 12">
            <a:extLst>
              <a:ext uri="{FF2B5EF4-FFF2-40B4-BE49-F238E27FC236}">
                <a16:creationId xmlns:a16="http://schemas.microsoft.com/office/drawing/2014/main" id="{61E21728-ED17-B64B-AAE6-EADAF579C95C}"/>
              </a:ext>
            </a:extLst>
          </p:cNvPr>
          <p:cNvSpPr txBox="1"/>
          <p:nvPr/>
        </p:nvSpPr>
        <p:spPr>
          <a:xfrm>
            <a:off x="0" y="167144"/>
            <a:ext cx="12191999" cy="2363482"/>
          </a:xfrm>
          <a:prstGeom prst="rect">
            <a:avLst/>
          </a:prstGeom>
          <a:noFill/>
        </p:spPr>
        <p:txBody>
          <a:bodyPr wrap="square" lIns="91440" tIns="45720" rIns="91440" bIns="45720" anchor="ctr" anchorCtr="0">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chemeClr val="accent1"/>
                </a:solidFill>
                <a:effectLst/>
                <a:uLnTx/>
                <a:uFillTx/>
                <a:latin typeface="Montserrat" pitchFamily="2" charset="77"/>
                <a:ea typeface="+mn-ea"/>
                <a:cs typeface="+mn-cs"/>
                <a:sym typeface="Avenir Next"/>
              </a:rPr>
              <a:t>ClearDATA solves </a:t>
            </a:r>
            <a:r>
              <a:rPr kumimoji="0" lang="en-US" sz="3600" b="1" i="0" u="none" strike="noStrike" kern="0" cap="none" spc="0" normalizeH="0" baseline="0" noProof="0">
                <a:ln>
                  <a:noFill/>
                </a:ln>
                <a:solidFill>
                  <a:prstClr val="white"/>
                </a:solidFill>
                <a:effectLst/>
                <a:uLnTx/>
                <a:uFillTx/>
                <a:latin typeface="Montserrat" pitchFamily="2" charset="77"/>
                <a:ea typeface="+mn-ea"/>
                <a:cs typeface="+mn-cs"/>
                <a:sym typeface="Avenir Next"/>
              </a:rPr>
              <a:t>healthcare’s </a:t>
            </a:r>
            <a:br>
              <a:rPr kumimoji="0" lang="en-US" sz="3600" b="1" i="0" u="none" strike="noStrike" kern="0" cap="none" spc="0" normalizeH="0" baseline="0" noProof="0">
                <a:ln>
                  <a:noFill/>
                </a:ln>
                <a:solidFill>
                  <a:prstClr val="white"/>
                </a:solidFill>
                <a:effectLst/>
                <a:uLnTx/>
                <a:uFillTx/>
                <a:latin typeface="Montserrat" pitchFamily="2" charset="77"/>
                <a:ea typeface="+mn-ea"/>
                <a:cs typeface="+mn-cs"/>
                <a:sym typeface="Avenir Next"/>
              </a:rPr>
            </a:br>
            <a:r>
              <a:rPr kumimoji="0" lang="en-US" sz="3600" b="1" i="0" u="none" strike="noStrike" kern="0" cap="none" spc="0" normalizeH="0" baseline="0" noProof="0">
                <a:ln>
                  <a:noFill/>
                </a:ln>
                <a:solidFill>
                  <a:prstClr val="white"/>
                </a:solidFill>
                <a:effectLst/>
                <a:uLnTx/>
                <a:uFillTx/>
                <a:latin typeface="Montserrat" pitchFamily="2" charset="77"/>
                <a:ea typeface="+mn-ea"/>
                <a:cs typeface="+mn-cs"/>
                <a:sym typeface="Avenir Next"/>
              </a:rPr>
              <a:t>major public cloud operating challenges</a:t>
            </a:r>
            <a:endParaRPr kumimoji="0" lang="en-US" sz="3600" b="1" i="0" u="none" strike="noStrike" kern="0" cap="none" spc="0" normalizeH="0" baseline="0" noProof="0">
              <a:ln>
                <a:noFill/>
              </a:ln>
              <a:solidFill>
                <a:prstClr val="white"/>
              </a:solidFill>
              <a:effectLst/>
              <a:uLnTx/>
              <a:uFillTx/>
              <a:latin typeface="Montserrat" pitchFamily="2" charset="77"/>
              <a:ea typeface="+mn-ea"/>
              <a:cs typeface="+mn-cs"/>
            </a:endParaRPr>
          </a:p>
        </p:txBody>
      </p:sp>
      <p:grpSp>
        <p:nvGrpSpPr>
          <p:cNvPr id="16" name="Group 15">
            <a:extLst>
              <a:ext uri="{FF2B5EF4-FFF2-40B4-BE49-F238E27FC236}">
                <a16:creationId xmlns:a16="http://schemas.microsoft.com/office/drawing/2014/main" id="{5BF42C9A-6A27-5966-5301-0C5757767D51}"/>
              </a:ext>
            </a:extLst>
          </p:cNvPr>
          <p:cNvGrpSpPr/>
          <p:nvPr/>
        </p:nvGrpSpPr>
        <p:grpSpPr>
          <a:xfrm>
            <a:off x="3631824" y="2603394"/>
            <a:ext cx="2402973" cy="2120875"/>
            <a:chOff x="7027232" y="2621420"/>
            <a:chExt cx="2402973" cy="2120875"/>
          </a:xfrm>
        </p:grpSpPr>
        <p:sp>
          <p:nvSpPr>
            <p:cNvPr id="7" name="TextBox 6">
              <a:extLst>
                <a:ext uri="{FF2B5EF4-FFF2-40B4-BE49-F238E27FC236}">
                  <a16:creationId xmlns:a16="http://schemas.microsoft.com/office/drawing/2014/main" id="{97885C4A-9616-B744-A611-2798EA328EDC}"/>
                </a:ext>
              </a:extLst>
            </p:cNvPr>
            <p:cNvSpPr txBox="1"/>
            <p:nvPr/>
          </p:nvSpPr>
          <p:spPr>
            <a:xfrm>
              <a:off x="7027232" y="3572744"/>
              <a:ext cx="240297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Lato Light"/>
                  <a:ea typeface="+mn-ea"/>
                  <a:cs typeface="+mn-cs"/>
                </a:rPr>
                <a:t>Cloud Security Posture &amp; Compliance Clarity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Visibility into cloud data security and remediation efforts, with compliance artifacts simplify audits</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pic>
          <p:nvPicPr>
            <p:cNvPr id="3" name="Picture 2">
              <a:extLst>
                <a:ext uri="{FF2B5EF4-FFF2-40B4-BE49-F238E27FC236}">
                  <a16:creationId xmlns:a16="http://schemas.microsoft.com/office/drawing/2014/main" id="{9F12ECCD-4B7F-2AC6-3A6A-CE02C0110A84}"/>
                </a:ext>
              </a:extLst>
            </p:cNvPr>
            <p:cNvPicPr>
              <a:picLocks noChangeAspect="1"/>
            </p:cNvPicPr>
            <p:nvPr/>
          </p:nvPicPr>
          <p:blipFill>
            <a:blip r:embed="rId3"/>
            <a:stretch>
              <a:fillRect/>
            </a:stretch>
          </p:blipFill>
          <p:spPr>
            <a:xfrm>
              <a:off x="7831000" y="2621420"/>
              <a:ext cx="779704" cy="679932"/>
            </a:xfrm>
            <a:prstGeom prst="rect">
              <a:avLst/>
            </a:prstGeom>
          </p:spPr>
        </p:pic>
      </p:grpSp>
      <p:grpSp>
        <p:nvGrpSpPr>
          <p:cNvPr id="25" name="Group 24">
            <a:extLst>
              <a:ext uri="{FF2B5EF4-FFF2-40B4-BE49-F238E27FC236}">
                <a16:creationId xmlns:a16="http://schemas.microsoft.com/office/drawing/2014/main" id="{85C86B61-B675-0E45-B81C-EA6C8322BF25}"/>
              </a:ext>
            </a:extLst>
          </p:cNvPr>
          <p:cNvGrpSpPr/>
          <p:nvPr/>
        </p:nvGrpSpPr>
        <p:grpSpPr>
          <a:xfrm>
            <a:off x="8839200" y="2533364"/>
            <a:ext cx="2683965" cy="2150923"/>
            <a:chOff x="9113520" y="2533364"/>
            <a:chExt cx="2683965" cy="2150923"/>
          </a:xfrm>
        </p:grpSpPr>
        <p:sp>
          <p:nvSpPr>
            <p:cNvPr id="24" name="TextBox 23">
              <a:extLst>
                <a:ext uri="{FF2B5EF4-FFF2-40B4-BE49-F238E27FC236}">
                  <a16:creationId xmlns:a16="http://schemas.microsoft.com/office/drawing/2014/main" id="{9CDD3D29-37D7-232E-6C37-8E2ECE197A63}"/>
                </a:ext>
              </a:extLst>
            </p:cNvPr>
            <p:cNvSpPr txBox="1"/>
            <p:nvPr/>
          </p:nvSpPr>
          <p:spPr>
            <a:xfrm>
              <a:off x="9113520" y="3514736"/>
              <a:ext cx="268396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prstClr val="black"/>
                  </a:solidFill>
                  <a:latin typeface="Lato Light"/>
                </a:rPr>
                <a:t>Simplify &amp; </a:t>
              </a:r>
              <a:r>
                <a:rPr kumimoji="0" lang="en-US" sz="1600" b="1" i="0" u="none" strike="noStrike" kern="1200" cap="none" spc="0" normalizeH="0" baseline="0" noProof="0">
                  <a:ln>
                    <a:noFill/>
                  </a:ln>
                  <a:solidFill>
                    <a:prstClr val="black"/>
                  </a:solidFill>
                  <a:effectLst/>
                  <a:uLnTx/>
                  <a:uFillTx/>
                  <a:latin typeface="Lato Light"/>
                  <a:ea typeface="+mn-ea"/>
                  <a:cs typeface="+mn-cs"/>
                </a:rPr>
                <a:t> Accelerate Cloud Strategy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Cloud Migration &amp; modernization, financial and performance optimization,  GenAI,  staffing augmentation</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pic>
          <p:nvPicPr>
            <p:cNvPr id="4" name="Picture 3">
              <a:extLst>
                <a:ext uri="{FF2B5EF4-FFF2-40B4-BE49-F238E27FC236}">
                  <a16:creationId xmlns:a16="http://schemas.microsoft.com/office/drawing/2014/main" id="{4CF31ECF-B9F4-D6F5-A025-42426695FCCE}"/>
                </a:ext>
              </a:extLst>
            </p:cNvPr>
            <p:cNvPicPr>
              <a:picLocks noChangeAspect="1"/>
            </p:cNvPicPr>
            <p:nvPr/>
          </p:nvPicPr>
          <p:blipFill>
            <a:blip r:embed="rId4"/>
            <a:stretch>
              <a:fillRect/>
            </a:stretch>
          </p:blipFill>
          <p:spPr>
            <a:xfrm>
              <a:off x="10025393" y="2533364"/>
              <a:ext cx="661463" cy="738827"/>
            </a:xfrm>
            <a:prstGeom prst="rect">
              <a:avLst/>
            </a:prstGeom>
          </p:spPr>
        </p:pic>
      </p:grpSp>
      <p:grpSp>
        <p:nvGrpSpPr>
          <p:cNvPr id="21" name="Group 20">
            <a:extLst>
              <a:ext uri="{FF2B5EF4-FFF2-40B4-BE49-F238E27FC236}">
                <a16:creationId xmlns:a16="http://schemas.microsoft.com/office/drawing/2014/main" id="{AA431C2B-8511-6A34-47FA-BFEC6AAFBB26}"/>
              </a:ext>
            </a:extLst>
          </p:cNvPr>
          <p:cNvGrpSpPr/>
          <p:nvPr/>
        </p:nvGrpSpPr>
        <p:grpSpPr>
          <a:xfrm>
            <a:off x="906861" y="2600114"/>
            <a:ext cx="2683965" cy="2104491"/>
            <a:chOff x="3769360" y="2698764"/>
            <a:chExt cx="2683965" cy="2104491"/>
          </a:xfrm>
        </p:grpSpPr>
        <p:sp>
          <p:nvSpPr>
            <p:cNvPr id="20" name="TextBox 19">
              <a:extLst>
                <a:ext uri="{FF2B5EF4-FFF2-40B4-BE49-F238E27FC236}">
                  <a16:creationId xmlns:a16="http://schemas.microsoft.com/office/drawing/2014/main" id="{739767A5-4FC5-34E3-C7E4-3580B3F7BBBD}"/>
                </a:ext>
              </a:extLst>
            </p:cNvPr>
            <p:cNvSpPr txBox="1"/>
            <p:nvPr/>
          </p:nvSpPr>
          <p:spPr>
            <a:xfrm>
              <a:off x="3769360" y="3633704"/>
              <a:ext cx="268396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Lato Light"/>
                  <a:ea typeface="+mn-ea"/>
                  <a:cs typeface="+mn-cs"/>
                </a:rPr>
                <a:t>Cyber Threat </a:t>
              </a:r>
              <a:br>
                <a:rPr kumimoji="0" lang="en-US" sz="1600" b="1" i="0" u="none" strike="noStrike" kern="1200" cap="none" spc="0" normalizeH="0" baseline="0" noProof="0">
                  <a:ln>
                    <a:noFill/>
                  </a:ln>
                  <a:solidFill>
                    <a:prstClr val="black"/>
                  </a:solidFill>
                  <a:effectLst/>
                  <a:uLnTx/>
                  <a:uFillTx/>
                  <a:latin typeface="Lato Light"/>
                  <a:ea typeface="+mn-ea"/>
                  <a:cs typeface="+mn-cs"/>
                </a:rPr>
              </a:br>
              <a:r>
                <a:rPr kumimoji="0" lang="en-US" sz="1600" b="1" i="0" u="none" strike="noStrike" kern="1200" cap="none" spc="0" normalizeH="0" baseline="0" noProof="0">
                  <a:ln>
                    <a:noFill/>
                  </a:ln>
                  <a:solidFill>
                    <a:prstClr val="black"/>
                  </a:solidFill>
                  <a:effectLst/>
                  <a:uLnTx/>
                  <a:uFillTx/>
                  <a:latin typeface="Lato Light"/>
                  <a:ea typeface="+mn-ea"/>
                  <a:cs typeface="+mn-cs"/>
                </a:rPr>
                <a:t>Protection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Preparing, adapting, withstanding </a:t>
              </a:r>
              <a:br>
                <a:rPr lang="en-US" sz="1100">
                  <a:solidFill>
                    <a:prstClr val="black"/>
                  </a:solidFill>
                  <a:latin typeface="Lato Light"/>
                </a:rPr>
              </a:br>
              <a:r>
                <a:rPr lang="en-US" sz="1100">
                  <a:solidFill>
                    <a:prstClr val="black"/>
                  </a:solidFill>
                  <a:latin typeface="Lato Light"/>
                </a:rPr>
                <a:t>and responding to Healthcare’s </a:t>
              </a:r>
              <a:br>
                <a:rPr lang="en-US" sz="1100">
                  <a:solidFill>
                    <a:prstClr val="black"/>
                  </a:solidFill>
                  <a:latin typeface="Lato Light"/>
                </a:rPr>
              </a:br>
              <a:r>
                <a:rPr lang="en-US" sz="1100">
                  <a:solidFill>
                    <a:prstClr val="black"/>
                  </a:solidFill>
                  <a:latin typeface="Lato Light"/>
                </a:rPr>
                <a:t>unique cloud threats</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pic>
          <p:nvPicPr>
            <p:cNvPr id="8" name="Picture 7">
              <a:extLst>
                <a:ext uri="{FF2B5EF4-FFF2-40B4-BE49-F238E27FC236}">
                  <a16:creationId xmlns:a16="http://schemas.microsoft.com/office/drawing/2014/main" id="{6AD9A61D-E478-78E4-6BC8-AA36189B4707}"/>
                </a:ext>
              </a:extLst>
            </p:cNvPr>
            <p:cNvPicPr>
              <a:picLocks noChangeAspect="1"/>
            </p:cNvPicPr>
            <p:nvPr/>
          </p:nvPicPr>
          <p:blipFill>
            <a:blip r:embed="rId5"/>
            <a:stretch>
              <a:fillRect/>
            </a:stretch>
          </p:blipFill>
          <p:spPr>
            <a:xfrm>
              <a:off x="4557279" y="2698764"/>
              <a:ext cx="1032120" cy="699299"/>
            </a:xfrm>
            <a:prstGeom prst="rect">
              <a:avLst/>
            </a:prstGeom>
          </p:spPr>
        </p:pic>
      </p:grpSp>
      <p:grpSp>
        <p:nvGrpSpPr>
          <p:cNvPr id="2" name="Group 1" hidden="1">
            <a:extLst>
              <a:ext uri="{FF2B5EF4-FFF2-40B4-BE49-F238E27FC236}">
                <a16:creationId xmlns:a16="http://schemas.microsoft.com/office/drawing/2014/main" id="{D5AEB29F-3BF4-9C98-DAA5-29A6FDE12FC6}"/>
              </a:ext>
            </a:extLst>
          </p:cNvPr>
          <p:cNvGrpSpPr/>
          <p:nvPr/>
        </p:nvGrpSpPr>
        <p:grpSpPr>
          <a:xfrm>
            <a:off x="-1173293" y="905119"/>
            <a:ext cx="2346585" cy="1786351"/>
            <a:chOff x="765200" y="2652639"/>
            <a:chExt cx="2346585" cy="1786351"/>
          </a:xfrm>
        </p:grpSpPr>
        <p:sp>
          <p:nvSpPr>
            <p:cNvPr id="10" name="TextBox 9">
              <a:extLst>
                <a:ext uri="{FF2B5EF4-FFF2-40B4-BE49-F238E27FC236}">
                  <a16:creationId xmlns:a16="http://schemas.microsoft.com/office/drawing/2014/main" id="{7CCBEF44-692A-53D0-BF4F-FE05C6C336D1}"/>
                </a:ext>
              </a:extLst>
            </p:cNvPr>
            <p:cNvSpPr txBox="1"/>
            <p:nvPr/>
          </p:nvSpPr>
          <p:spPr>
            <a:xfrm>
              <a:off x="765200" y="3607993"/>
              <a:ext cx="234658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Lato Light"/>
                  <a:ea typeface="+mn-ea"/>
                  <a:cs typeface="+mn-cs"/>
                </a:rPr>
                <a:t>Fragmented </a:t>
              </a:r>
              <a:br>
                <a:rPr kumimoji="0" lang="en-US" sz="1600" b="1" i="0" u="none" strike="noStrike" kern="1200" cap="none" spc="0" normalizeH="0" baseline="0" noProof="0">
                  <a:ln>
                    <a:noFill/>
                  </a:ln>
                  <a:solidFill>
                    <a:prstClr val="black"/>
                  </a:solidFill>
                  <a:effectLst/>
                  <a:uLnTx/>
                  <a:uFillTx/>
                  <a:latin typeface="Lato Light"/>
                  <a:ea typeface="+mn-ea"/>
                  <a:cs typeface="+mn-cs"/>
                </a:rPr>
              </a:br>
              <a:r>
                <a:rPr kumimoji="0" lang="en-US" sz="1600" b="1" i="0" u="none" strike="noStrike" kern="1200" cap="none" spc="0" normalizeH="0" baseline="0" noProof="0">
                  <a:ln>
                    <a:noFill/>
                  </a:ln>
                  <a:solidFill>
                    <a:prstClr val="black"/>
                  </a:solidFill>
                  <a:effectLst/>
                  <a:uLnTx/>
                  <a:uFillTx/>
                  <a:latin typeface="Lato Light"/>
                  <a:ea typeface="+mn-ea"/>
                  <a:cs typeface="+mn-cs"/>
                </a:rPr>
                <a:t>&amp; Complex </a:t>
              </a:r>
              <a:br>
                <a:rPr kumimoji="0" lang="en-US" sz="1600" b="1" i="0" u="none" strike="noStrike" kern="1200" cap="none" spc="0" normalizeH="0" baseline="0" noProof="0">
                  <a:ln>
                    <a:noFill/>
                  </a:ln>
                  <a:solidFill>
                    <a:prstClr val="black"/>
                  </a:solidFill>
                  <a:effectLst/>
                  <a:uLnTx/>
                  <a:uFillTx/>
                  <a:latin typeface="Lato Light"/>
                  <a:ea typeface="+mn-ea"/>
                  <a:cs typeface="+mn-cs"/>
                </a:rPr>
              </a:br>
              <a:r>
                <a:rPr kumimoji="0" lang="en-US" sz="1600" b="1" i="0" u="none" strike="noStrike" kern="1200" cap="none" spc="0" normalizeH="0" baseline="0" noProof="0">
                  <a:ln>
                    <a:noFill/>
                  </a:ln>
                  <a:solidFill>
                    <a:prstClr val="black"/>
                  </a:solidFill>
                  <a:effectLst/>
                  <a:uLnTx/>
                  <a:uFillTx/>
                  <a:latin typeface="Lato Light"/>
                  <a:ea typeface="+mn-ea"/>
                  <a:cs typeface="+mn-cs"/>
                </a:rPr>
                <a:t>DIY approaches</a:t>
              </a:r>
            </a:p>
          </p:txBody>
        </p:sp>
        <p:pic>
          <p:nvPicPr>
            <p:cNvPr id="11" name="Picture 10">
              <a:extLst>
                <a:ext uri="{FF2B5EF4-FFF2-40B4-BE49-F238E27FC236}">
                  <a16:creationId xmlns:a16="http://schemas.microsoft.com/office/drawing/2014/main" id="{6ED932D2-3A7C-1674-38CD-2DEFFD87A2D0}"/>
                </a:ext>
              </a:extLst>
            </p:cNvPr>
            <p:cNvPicPr>
              <a:picLocks noChangeAspect="1"/>
            </p:cNvPicPr>
            <p:nvPr/>
          </p:nvPicPr>
          <p:blipFill>
            <a:blip r:embed="rId6"/>
            <a:stretch>
              <a:fillRect/>
            </a:stretch>
          </p:blipFill>
          <p:spPr>
            <a:xfrm>
              <a:off x="1583659" y="2652639"/>
              <a:ext cx="661463" cy="679585"/>
            </a:xfrm>
            <a:prstGeom prst="rect">
              <a:avLst/>
            </a:prstGeom>
          </p:spPr>
        </p:pic>
      </p:grpSp>
      <p:grpSp>
        <p:nvGrpSpPr>
          <p:cNvPr id="26" name="Group 25">
            <a:extLst>
              <a:ext uri="{FF2B5EF4-FFF2-40B4-BE49-F238E27FC236}">
                <a16:creationId xmlns:a16="http://schemas.microsoft.com/office/drawing/2014/main" id="{CF4DBF35-C61D-619A-12BC-BB4648C5DAF8}"/>
              </a:ext>
            </a:extLst>
          </p:cNvPr>
          <p:cNvGrpSpPr/>
          <p:nvPr/>
        </p:nvGrpSpPr>
        <p:grpSpPr>
          <a:xfrm>
            <a:off x="6411687" y="2595558"/>
            <a:ext cx="1970314" cy="2109048"/>
            <a:chOff x="7041607" y="2605718"/>
            <a:chExt cx="1970314" cy="2109048"/>
          </a:xfrm>
        </p:grpSpPr>
        <p:pic>
          <p:nvPicPr>
            <p:cNvPr id="12" name="Picture 11">
              <a:extLst>
                <a:ext uri="{FF2B5EF4-FFF2-40B4-BE49-F238E27FC236}">
                  <a16:creationId xmlns:a16="http://schemas.microsoft.com/office/drawing/2014/main" id="{9D03005E-B5CF-C337-7771-DDB6F94899EA}"/>
                </a:ext>
              </a:extLst>
            </p:cNvPr>
            <p:cNvPicPr>
              <a:picLocks noChangeAspect="1"/>
            </p:cNvPicPr>
            <p:nvPr/>
          </p:nvPicPr>
          <p:blipFill>
            <a:blip r:embed="rId7"/>
            <a:stretch>
              <a:fillRect/>
            </a:stretch>
          </p:blipFill>
          <p:spPr>
            <a:xfrm>
              <a:off x="7662850" y="2605718"/>
              <a:ext cx="661463" cy="661463"/>
            </a:xfrm>
            <a:prstGeom prst="rect">
              <a:avLst/>
            </a:prstGeom>
          </p:spPr>
        </p:pic>
        <p:sp>
          <p:nvSpPr>
            <p:cNvPr id="23" name="TextBox 22">
              <a:extLst>
                <a:ext uri="{FF2B5EF4-FFF2-40B4-BE49-F238E27FC236}">
                  <a16:creationId xmlns:a16="http://schemas.microsoft.com/office/drawing/2014/main" id="{B55D935E-D145-561A-B526-935F195F92C0}"/>
                </a:ext>
              </a:extLst>
            </p:cNvPr>
            <p:cNvSpPr txBox="1"/>
            <p:nvPr/>
          </p:nvSpPr>
          <p:spPr>
            <a:xfrm>
              <a:off x="7041607" y="3545215"/>
              <a:ext cx="197031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Lato Light"/>
                  <a:ea typeface="+mn-ea"/>
                  <a:cs typeface="+mn-cs"/>
                </a:rPr>
                <a:t>Cloud Operations </a:t>
              </a:r>
              <a:br>
                <a:rPr kumimoji="0" lang="en-US" sz="1600" b="1" i="0" u="none" strike="noStrike" kern="1200" cap="none" spc="0" normalizeH="0" baseline="0" noProof="0">
                  <a:ln>
                    <a:noFill/>
                  </a:ln>
                  <a:solidFill>
                    <a:prstClr val="black"/>
                  </a:solidFill>
                  <a:effectLst/>
                  <a:uLnTx/>
                  <a:uFillTx/>
                  <a:latin typeface="Lato Light"/>
                  <a:ea typeface="+mn-ea"/>
                  <a:cs typeface="+mn-cs"/>
                </a:rPr>
              </a:br>
              <a:r>
                <a:rPr kumimoji="0" lang="en-US" sz="1600" b="1" i="0" u="none" strike="noStrike" kern="1200" cap="none" spc="0" normalizeH="0" baseline="0" noProof="0">
                  <a:ln>
                    <a:noFill/>
                  </a:ln>
                  <a:solidFill>
                    <a:prstClr val="black"/>
                  </a:solidFill>
                  <a:effectLst/>
                  <a:uLnTx/>
                  <a:uFillTx/>
                  <a:latin typeface="Lato Light"/>
                  <a:ea typeface="+mn-ea"/>
                  <a:cs typeface="+mn-cs"/>
                </a:rPr>
                <a:t>&amp; Architecture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Infrastructure management, remediation and operational resilience</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grpSp>
    </p:spTree>
    <p:extLst>
      <p:ext uri="{BB962C8B-B14F-4D97-AF65-F5344CB8AC3E}">
        <p14:creationId xmlns:p14="http://schemas.microsoft.com/office/powerpoint/2010/main" val="181934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346FE-4805-DB6F-BBB9-D55051E1CACA}"/>
            </a:ext>
          </a:extLst>
        </p:cNvPr>
        <p:cNvGrpSpPr/>
        <p:nvPr/>
      </p:nvGrpSpPr>
      <p:grpSpPr>
        <a:xfrm>
          <a:off x="0" y="0"/>
          <a:ext cx="0" cy="0"/>
          <a:chOff x="0" y="0"/>
          <a:chExt cx="0" cy="0"/>
        </a:xfrm>
      </p:grpSpPr>
      <p:pic>
        <p:nvPicPr>
          <p:cNvPr id="1056" name="Picture 32" descr="Deloitte LLP | U.S. Chamber of Commerce Foundation">
            <a:extLst>
              <a:ext uri="{FF2B5EF4-FFF2-40B4-BE49-F238E27FC236}">
                <a16:creationId xmlns:a16="http://schemas.microsoft.com/office/drawing/2014/main" id="{49560EA5-4FC2-1401-ABF5-1E632A446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1148" y="9192954"/>
            <a:ext cx="112540" cy="45719"/>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E0106AA4-FF93-210F-8DF3-1B27D3D92618}"/>
              </a:ext>
            </a:extLst>
          </p:cNvPr>
          <p:cNvSpPr txBox="1">
            <a:spLocks/>
          </p:cNvSpPr>
          <p:nvPr/>
        </p:nvSpPr>
        <p:spPr>
          <a:xfrm>
            <a:off x="838200" y="365126"/>
            <a:ext cx="10515600" cy="1325563"/>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ontserrat" pitchFamily="2" charset="77"/>
                <a:ea typeface="+mj-ea"/>
                <a:cs typeface="+mj-cs"/>
              </a:defRPr>
            </a:lvl1pPr>
          </a:lstStyle>
          <a:p>
            <a:r>
              <a:rPr lang="en-US">
                <a:latin typeface="Montserrat"/>
              </a:rPr>
              <a:t>The </a:t>
            </a:r>
            <a:r>
              <a:rPr lang="en-US">
                <a:solidFill>
                  <a:schemeClr val="accent1"/>
                </a:solidFill>
                <a:latin typeface="Montserrat"/>
              </a:rPr>
              <a:t>ClearDATA</a:t>
            </a:r>
            <a:r>
              <a:rPr lang="en-US">
                <a:latin typeface="Montserrat"/>
              </a:rPr>
              <a:t> Difference</a:t>
            </a:r>
          </a:p>
        </p:txBody>
      </p:sp>
      <p:grpSp>
        <p:nvGrpSpPr>
          <p:cNvPr id="12" name="Group 11">
            <a:extLst>
              <a:ext uri="{FF2B5EF4-FFF2-40B4-BE49-F238E27FC236}">
                <a16:creationId xmlns:a16="http://schemas.microsoft.com/office/drawing/2014/main" id="{78E9F9D7-5676-507A-0355-A963F1111A3B}"/>
              </a:ext>
            </a:extLst>
          </p:cNvPr>
          <p:cNvGrpSpPr/>
          <p:nvPr/>
        </p:nvGrpSpPr>
        <p:grpSpPr>
          <a:xfrm>
            <a:off x="1276190" y="2475861"/>
            <a:ext cx="9559876" cy="1902475"/>
            <a:chOff x="1289637" y="1714500"/>
            <a:chExt cx="9559876" cy="1902475"/>
          </a:xfrm>
        </p:grpSpPr>
        <p:grpSp>
          <p:nvGrpSpPr>
            <p:cNvPr id="53" name="Group 52">
              <a:extLst>
                <a:ext uri="{FF2B5EF4-FFF2-40B4-BE49-F238E27FC236}">
                  <a16:creationId xmlns:a16="http://schemas.microsoft.com/office/drawing/2014/main" id="{F73CD2A7-B67B-B60A-57F4-674F548BCA8B}"/>
                </a:ext>
              </a:extLst>
            </p:cNvPr>
            <p:cNvGrpSpPr/>
            <p:nvPr/>
          </p:nvGrpSpPr>
          <p:grpSpPr>
            <a:xfrm>
              <a:off x="3397466" y="1714500"/>
              <a:ext cx="1731364" cy="1601479"/>
              <a:chOff x="1641423" y="1753849"/>
              <a:chExt cx="1731364" cy="1601479"/>
            </a:xfrm>
          </p:grpSpPr>
          <p:sp>
            <p:nvSpPr>
              <p:cNvPr id="40" name="TextBox 39">
                <a:extLst>
                  <a:ext uri="{FF2B5EF4-FFF2-40B4-BE49-F238E27FC236}">
                    <a16:creationId xmlns:a16="http://schemas.microsoft.com/office/drawing/2014/main" id="{62E4273E-B311-D71E-D0C6-4E49453A3FAF}"/>
                  </a:ext>
                </a:extLst>
              </p:cNvPr>
              <p:cNvSpPr txBox="1"/>
              <p:nvPr/>
            </p:nvSpPr>
            <p:spPr>
              <a:xfrm>
                <a:off x="1843791" y="1753849"/>
                <a:ext cx="1439055" cy="923330"/>
              </a:xfrm>
              <a:prstGeom prst="rect">
                <a:avLst/>
              </a:prstGeom>
              <a:noFill/>
            </p:spPr>
            <p:txBody>
              <a:bodyPr wrap="square" rtlCol="0">
                <a:spAutoFit/>
              </a:bodyPr>
              <a:lstStyle/>
              <a:p>
                <a:r>
                  <a:rPr lang="en-US" sz="5400" b="1">
                    <a:latin typeface="+mj-lt"/>
                  </a:rPr>
                  <a:t>93</a:t>
                </a:r>
                <a:r>
                  <a:rPr lang="en-US" sz="3600" b="1">
                    <a:latin typeface="+mj-lt"/>
                  </a:rPr>
                  <a:t>%</a:t>
                </a:r>
              </a:p>
            </p:txBody>
          </p:sp>
          <p:sp>
            <p:nvSpPr>
              <p:cNvPr id="45" name="TextBox 44">
                <a:extLst>
                  <a:ext uri="{FF2B5EF4-FFF2-40B4-BE49-F238E27FC236}">
                    <a16:creationId xmlns:a16="http://schemas.microsoft.com/office/drawing/2014/main" id="{8AE913C2-A78C-4762-DC5D-2DC2B2426FEC}"/>
                  </a:ext>
                </a:extLst>
              </p:cNvPr>
              <p:cNvSpPr txBox="1"/>
              <p:nvPr/>
            </p:nvSpPr>
            <p:spPr>
              <a:xfrm>
                <a:off x="1641423" y="2555109"/>
                <a:ext cx="1731364" cy="800219"/>
              </a:xfrm>
              <a:prstGeom prst="rect">
                <a:avLst/>
              </a:prstGeom>
              <a:noFill/>
            </p:spPr>
            <p:txBody>
              <a:bodyPr wrap="square" rtlCol="0">
                <a:spAutoFit/>
              </a:bodyPr>
              <a:lstStyle/>
              <a:p>
                <a:pPr algn="ctr"/>
                <a:r>
                  <a:rPr lang="en-US"/>
                  <a:t>Continuously Compliant Rate</a:t>
                </a:r>
              </a:p>
              <a:p>
                <a:pPr algn="ctr"/>
                <a:r>
                  <a:rPr lang="en-US" sz="1000" i="1"/>
                  <a:t>Across all customers</a:t>
                </a:r>
                <a:endParaRPr lang="en-US" sz="1000"/>
              </a:p>
            </p:txBody>
          </p:sp>
        </p:grpSp>
        <p:grpSp>
          <p:nvGrpSpPr>
            <p:cNvPr id="52" name="Group 51">
              <a:extLst>
                <a:ext uri="{FF2B5EF4-FFF2-40B4-BE49-F238E27FC236}">
                  <a16:creationId xmlns:a16="http://schemas.microsoft.com/office/drawing/2014/main" id="{B63BFCA5-ACFE-B95F-C217-19FA378C3CC9}"/>
                </a:ext>
              </a:extLst>
            </p:cNvPr>
            <p:cNvGrpSpPr/>
            <p:nvPr/>
          </p:nvGrpSpPr>
          <p:grpSpPr>
            <a:xfrm>
              <a:off x="5236474" y="1714500"/>
              <a:ext cx="1731364" cy="1756081"/>
              <a:chOff x="3750040" y="1741357"/>
              <a:chExt cx="1731364" cy="1756081"/>
            </a:xfrm>
          </p:grpSpPr>
          <p:sp>
            <p:nvSpPr>
              <p:cNvPr id="41" name="TextBox 40">
                <a:extLst>
                  <a:ext uri="{FF2B5EF4-FFF2-40B4-BE49-F238E27FC236}">
                    <a16:creationId xmlns:a16="http://schemas.microsoft.com/office/drawing/2014/main" id="{10B3680F-7ED5-AA6D-3E6E-296F4D5B6415}"/>
                  </a:ext>
                </a:extLst>
              </p:cNvPr>
              <p:cNvSpPr txBox="1"/>
              <p:nvPr/>
            </p:nvSpPr>
            <p:spPr>
              <a:xfrm>
                <a:off x="4111001" y="1741357"/>
                <a:ext cx="1001842" cy="923330"/>
              </a:xfrm>
              <a:prstGeom prst="rect">
                <a:avLst/>
              </a:prstGeom>
              <a:noFill/>
            </p:spPr>
            <p:txBody>
              <a:bodyPr wrap="square" rtlCol="0">
                <a:spAutoFit/>
              </a:bodyPr>
              <a:lstStyle/>
              <a:p>
                <a:r>
                  <a:rPr lang="en-US" sz="5400" b="1">
                    <a:latin typeface="+mj-lt"/>
                  </a:rPr>
                  <a:t>5</a:t>
                </a:r>
                <a:r>
                  <a:rPr lang="en-US" sz="3600" b="1">
                    <a:latin typeface="+mj-lt"/>
                  </a:rPr>
                  <a:t>x</a:t>
                </a:r>
              </a:p>
            </p:txBody>
          </p:sp>
          <p:sp>
            <p:nvSpPr>
              <p:cNvPr id="46" name="TextBox 45">
                <a:extLst>
                  <a:ext uri="{FF2B5EF4-FFF2-40B4-BE49-F238E27FC236}">
                    <a16:creationId xmlns:a16="http://schemas.microsoft.com/office/drawing/2014/main" id="{FAA38CD3-9A2E-C0C6-8A37-887F78A78219}"/>
                  </a:ext>
                </a:extLst>
              </p:cNvPr>
              <p:cNvSpPr txBox="1"/>
              <p:nvPr/>
            </p:nvSpPr>
            <p:spPr>
              <a:xfrm>
                <a:off x="3750040" y="2543331"/>
                <a:ext cx="1731364" cy="954107"/>
              </a:xfrm>
              <a:prstGeom prst="rect">
                <a:avLst/>
              </a:prstGeom>
              <a:noFill/>
            </p:spPr>
            <p:txBody>
              <a:bodyPr wrap="square" rtlCol="0">
                <a:spAutoFit/>
              </a:bodyPr>
              <a:lstStyle/>
              <a:p>
                <a:pPr algn="ctr"/>
                <a:r>
                  <a:rPr lang="en-US"/>
                  <a:t>Faster Incident Resolution </a:t>
                </a:r>
                <a:r>
                  <a:rPr lang="en-US" sz="1000"/>
                  <a:t>C</a:t>
                </a:r>
                <a:r>
                  <a:rPr lang="en-US" sz="1000" i="1"/>
                  <a:t>ompared to avg DIY</a:t>
                </a:r>
                <a:br>
                  <a:rPr lang="en-US" sz="1000" i="1"/>
                </a:br>
                <a:r>
                  <a:rPr lang="en-US" sz="1000" i="1"/>
                  <a:t> in Healthcare</a:t>
                </a:r>
                <a:endParaRPr lang="en-US" sz="1000"/>
              </a:p>
            </p:txBody>
          </p:sp>
        </p:grpSp>
        <p:grpSp>
          <p:nvGrpSpPr>
            <p:cNvPr id="51" name="Group 50">
              <a:extLst>
                <a:ext uri="{FF2B5EF4-FFF2-40B4-BE49-F238E27FC236}">
                  <a16:creationId xmlns:a16="http://schemas.microsoft.com/office/drawing/2014/main" id="{1F6241F1-2CDE-4006-C160-0FD219D8EF0B}"/>
                </a:ext>
              </a:extLst>
            </p:cNvPr>
            <p:cNvGrpSpPr/>
            <p:nvPr/>
          </p:nvGrpSpPr>
          <p:grpSpPr>
            <a:xfrm>
              <a:off x="1289637" y="1714500"/>
              <a:ext cx="2086131" cy="1902475"/>
              <a:chOff x="5511601" y="1751350"/>
              <a:chExt cx="2086131" cy="1902475"/>
            </a:xfrm>
          </p:grpSpPr>
          <p:sp>
            <p:nvSpPr>
              <p:cNvPr id="43" name="TextBox 42">
                <a:extLst>
                  <a:ext uri="{FF2B5EF4-FFF2-40B4-BE49-F238E27FC236}">
                    <a16:creationId xmlns:a16="http://schemas.microsoft.com/office/drawing/2014/main" id="{4DF020A2-74E0-9035-6995-422C1E1BA868}"/>
                  </a:ext>
                </a:extLst>
              </p:cNvPr>
              <p:cNvSpPr txBox="1"/>
              <p:nvPr/>
            </p:nvSpPr>
            <p:spPr>
              <a:xfrm>
                <a:off x="6048316" y="1751350"/>
                <a:ext cx="1001842" cy="923330"/>
              </a:xfrm>
              <a:prstGeom prst="rect">
                <a:avLst/>
              </a:prstGeom>
              <a:noFill/>
            </p:spPr>
            <p:txBody>
              <a:bodyPr wrap="square" rtlCol="0">
                <a:spAutoFit/>
              </a:bodyPr>
              <a:lstStyle/>
              <a:p>
                <a:r>
                  <a:rPr lang="en-US" sz="5400" b="1">
                    <a:latin typeface="+mj-lt"/>
                  </a:rPr>
                  <a:t>14</a:t>
                </a:r>
                <a:endParaRPr lang="en-US" sz="3600" b="1">
                  <a:latin typeface="+mj-lt"/>
                </a:endParaRPr>
              </a:p>
            </p:txBody>
          </p:sp>
          <p:sp>
            <p:nvSpPr>
              <p:cNvPr id="47" name="TextBox 46">
                <a:extLst>
                  <a:ext uri="{FF2B5EF4-FFF2-40B4-BE49-F238E27FC236}">
                    <a16:creationId xmlns:a16="http://schemas.microsoft.com/office/drawing/2014/main" id="{1A4043D1-706B-0123-43FE-6607A7F3FE6C}"/>
                  </a:ext>
                </a:extLst>
              </p:cNvPr>
              <p:cNvSpPr txBox="1"/>
              <p:nvPr/>
            </p:nvSpPr>
            <p:spPr>
              <a:xfrm>
                <a:off x="5511601" y="2545829"/>
                <a:ext cx="2086131" cy="1107996"/>
              </a:xfrm>
              <a:prstGeom prst="rect">
                <a:avLst/>
              </a:prstGeom>
              <a:noFill/>
            </p:spPr>
            <p:txBody>
              <a:bodyPr wrap="square" rtlCol="0">
                <a:spAutoFit/>
              </a:bodyPr>
              <a:lstStyle/>
              <a:p>
                <a:pPr algn="ctr"/>
                <a:r>
                  <a:rPr lang="en-US"/>
                  <a:t>Years </a:t>
                </a:r>
              </a:p>
              <a:p>
                <a:pPr algn="ctr"/>
                <a:r>
                  <a:rPr lang="en-US"/>
                  <a:t>Breach Free</a:t>
                </a:r>
              </a:p>
              <a:p>
                <a:pPr algn="ctr"/>
                <a:r>
                  <a:rPr lang="en-US" sz="1000" i="1"/>
                  <a:t>Customer infrastructure</a:t>
                </a:r>
                <a:br>
                  <a:rPr lang="en-US" sz="1000" i="1"/>
                </a:br>
                <a:r>
                  <a:rPr lang="en-US" sz="1000" i="1"/>
                  <a:t> under ClearDATA </a:t>
                </a:r>
                <a:br>
                  <a:rPr lang="en-US" sz="1000" i="1"/>
                </a:br>
                <a:r>
                  <a:rPr lang="en-US" sz="1000" i="1"/>
                  <a:t>Management</a:t>
                </a:r>
                <a:endParaRPr lang="en-US" sz="1000"/>
              </a:p>
            </p:txBody>
          </p:sp>
        </p:grpSp>
        <p:grpSp>
          <p:nvGrpSpPr>
            <p:cNvPr id="50" name="Group 49">
              <a:extLst>
                <a:ext uri="{FF2B5EF4-FFF2-40B4-BE49-F238E27FC236}">
                  <a16:creationId xmlns:a16="http://schemas.microsoft.com/office/drawing/2014/main" id="{DA581E5A-BF92-B452-2C18-4FCB176B049C}"/>
                </a:ext>
              </a:extLst>
            </p:cNvPr>
            <p:cNvGrpSpPr/>
            <p:nvPr/>
          </p:nvGrpSpPr>
          <p:grpSpPr>
            <a:xfrm>
              <a:off x="6883269" y="1726619"/>
              <a:ext cx="2086131" cy="1741092"/>
              <a:chOff x="7832361" y="1761343"/>
              <a:chExt cx="2086131" cy="1741092"/>
            </a:xfrm>
          </p:grpSpPr>
          <p:sp>
            <p:nvSpPr>
              <p:cNvPr id="44" name="TextBox 43">
                <a:extLst>
                  <a:ext uri="{FF2B5EF4-FFF2-40B4-BE49-F238E27FC236}">
                    <a16:creationId xmlns:a16="http://schemas.microsoft.com/office/drawing/2014/main" id="{B8CA5FCD-D35C-F48D-B76D-7423EE06A95F}"/>
                  </a:ext>
                </a:extLst>
              </p:cNvPr>
              <p:cNvSpPr txBox="1"/>
              <p:nvPr/>
            </p:nvSpPr>
            <p:spPr>
              <a:xfrm>
                <a:off x="8184632" y="1761343"/>
                <a:ext cx="1581459" cy="923330"/>
              </a:xfrm>
              <a:prstGeom prst="rect">
                <a:avLst/>
              </a:prstGeom>
              <a:noFill/>
            </p:spPr>
            <p:txBody>
              <a:bodyPr wrap="square" rtlCol="0">
                <a:spAutoFit/>
              </a:bodyPr>
              <a:lstStyle/>
              <a:p>
                <a:r>
                  <a:rPr lang="en-US" sz="5400" b="1">
                    <a:latin typeface="+mj-lt"/>
                  </a:rPr>
                  <a:t>50</a:t>
                </a:r>
                <a:r>
                  <a:rPr lang="en-US" sz="3600" b="1">
                    <a:latin typeface="+mj-lt"/>
                  </a:rPr>
                  <a:t>%</a:t>
                </a:r>
              </a:p>
            </p:txBody>
          </p:sp>
          <p:sp>
            <p:nvSpPr>
              <p:cNvPr id="48" name="TextBox 47">
                <a:extLst>
                  <a:ext uri="{FF2B5EF4-FFF2-40B4-BE49-F238E27FC236}">
                    <a16:creationId xmlns:a16="http://schemas.microsoft.com/office/drawing/2014/main" id="{56782E7B-71A9-80BA-3D67-A30B8247FFEC}"/>
                  </a:ext>
                </a:extLst>
              </p:cNvPr>
              <p:cNvSpPr txBox="1"/>
              <p:nvPr/>
            </p:nvSpPr>
            <p:spPr>
              <a:xfrm>
                <a:off x="7832361" y="2548328"/>
                <a:ext cx="2086131" cy="954107"/>
              </a:xfrm>
              <a:prstGeom prst="rect">
                <a:avLst/>
              </a:prstGeom>
              <a:noFill/>
            </p:spPr>
            <p:txBody>
              <a:bodyPr wrap="square" rtlCol="0">
                <a:spAutoFit/>
              </a:bodyPr>
              <a:lstStyle/>
              <a:p>
                <a:pPr algn="ctr"/>
                <a:r>
                  <a:rPr lang="en-US"/>
                  <a:t>Cloud Ops </a:t>
                </a:r>
                <a:br>
                  <a:rPr lang="en-US"/>
                </a:br>
                <a:r>
                  <a:rPr lang="en-US"/>
                  <a:t>Savings </a:t>
                </a:r>
              </a:p>
              <a:p>
                <a:pPr algn="ctr"/>
                <a:r>
                  <a:rPr lang="en-US" sz="1000"/>
                  <a:t>A  </a:t>
                </a:r>
                <a:r>
                  <a:rPr lang="en-US" sz="1000" i="1"/>
                  <a:t>customer’s savings </a:t>
                </a:r>
                <a:br>
                  <a:rPr lang="en-US" sz="1000" i="1"/>
                </a:br>
                <a:r>
                  <a:rPr lang="en-US" sz="1000" i="1"/>
                  <a:t>partnering with ClearDATA</a:t>
                </a:r>
                <a:endParaRPr lang="en-US" sz="1000"/>
              </a:p>
            </p:txBody>
          </p:sp>
        </p:grpSp>
        <p:grpSp>
          <p:nvGrpSpPr>
            <p:cNvPr id="4" name="Group 3">
              <a:extLst>
                <a:ext uri="{FF2B5EF4-FFF2-40B4-BE49-F238E27FC236}">
                  <a16:creationId xmlns:a16="http://schemas.microsoft.com/office/drawing/2014/main" id="{1E734D46-7E6C-88D2-3E82-04C0A3C1387D}"/>
                </a:ext>
              </a:extLst>
            </p:cNvPr>
            <p:cNvGrpSpPr/>
            <p:nvPr/>
          </p:nvGrpSpPr>
          <p:grpSpPr>
            <a:xfrm>
              <a:off x="8763382" y="1714500"/>
              <a:ext cx="2086131" cy="1628868"/>
              <a:chOff x="7832361" y="1761343"/>
              <a:chExt cx="2086131" cy="1628868"/>
            </a:xfrm>
          </p:grpSpPr>
          <p:sp>
            <p:nvSpPr>
              <p:cNvPr id="5" name="TextBox 4">
                <a:extLst>
                  <a:ext uri="{FF2B5EF4-FFF2-40B4-BE49-F238E27FC236}">
                    <a16:creationId xmlns:a16="http://schemas.microsoft.com/office/drawing/2014/main" id="{E34A7628-7F34-D7B9-C313-D6B4812505CB}"/>
                  </a:ext>
                </a:extLst>
              </p:cNvPr>
              <p:cNvSpPr txBox="1"/>
              <p:nvPr/>
            </p:nvSpPr>
            <p:spPr>
              <a:xfrm>
                <a:off x="8184632" y="1761343"/>
                <a:ext cx="1581459" cy="923330"/>
              </a:xfrm>
              <a:prstGeom prst="rect">
                <a:avLst/>
              </a:prstGeom>
              <a:noFill/>
            </p:spPr>
            <p:txBody>
              <a:bodyPr wrap="square" rtlCol="0">
                <a:spAutoFit/>
              </a:bodyPr>
              <a:lstStyle/>
              <a:p>
                <a:r>
                  <a:rPr lang="en-US" sz="5400" b="1">
                    <a:latin typeface="+mj-lt"/>
                  </a:rPr>
                  <a:t>97</a:t>
                </a:r>
                <a:r>
                  <a:rPr lang="en-US" sz="3600" b="1">
                    <a:latin typeface="+mj-lt"/>
                  </a:rPr>
                  <a:t>%</a:t>
                </a:r>
              </a:p>
            </p:txBody>
          </p:sp>
          <p:sp>
            <p:nvSpPr>
              <p:cNvPr id="7" name="TextBox 6">
                <a:extLst>
                  <a:ext uri="{FF2B5EF4-FFF2-40B4-BE49-F238E27FC236}">
                    <a16:creationId xmlns:a16="http://schemas.microsoft.com/office/drawing/2014/main" id="{0B9ABAB7-9E49-CDF8-B8A2-87CCBD3E1AED}"/>
                  </a:ext>
                </a:extLst>
              </p:cNvPr>
              <p:cNvSpPr txBox="1"/>
              <p:nvPr/>
            </p:nvSpPr>
            <p:spPr>
              <a:xfrm>
                <a:off x="7832361" y="2559214"/>
                <a:ext cx="2086131" cy="830997"/>
              </a:xfrm>
              <a:prstGeom prst="rect">
                <a:avLst/>
              </a:prstGeom>
              <a:noFill/>
            </p:spPr>
            <p:txBody>
              <a:bodyPr wrap="square" rtlCol="0">
                <a:spAutoFit/>
              </a:bodyPr>
              <a:lstStyle/>
              <a:p>
                <a:pPr algn="ctr"/>
                <a:r>
                  <a:rPr lang="en-US"/>
                  <a:t>CSAT</a:t>
                </a:r>
              </a:p>
              <a:p>
                <a:pPr algn="ctr"/>
                <a:r>
                  <a:rPr lang="en-US" sz="1000"/>
                  <a:t>Continuous Customer </a:t>
                </a:r>
                <a:br>
                  <a:rPr lang="en-US" sz="1000"/>
                </a:br>
                <a:r>
                  <a:rPr lang="en-US" sz="1000"/>
                  <a:t>Managed Service </a:t>
                </a:r>
                <a:br>
                  <a:rPr lang="en-US" sz="1000"/>
                </a:br>
                <a:r>
                  <a:rPr lang="en-US" sz="1000"/>
                  <a:t>Satisfaction</a:t>
                </a:r>
              </a:p>
            </p:txBody>
          </p:sp>
        </p:grpSp>
      </p:grpSp>
    </p:spTree>
    <p:extLst>
      <p:ext uri="{BB962C8B-B14F-4D97-AF65-F5344CB8AC3E}">
        <p14:creationId xmlns:p14="http://schemas.microsoft.com/office/powerpoint/2010/main" val="337809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0F19F-C53D-C896-5C0D-595D1F05389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C2A2AE2-8A4E-A881-4D7F-391607A7D65C}"/>
              </a:ext>
            </a:extLst>
          </p:cNvPr>
          <p:cNvSpPr txBox="1"/>
          <p:nvPr/>
        </p:nvSpPr>
        <p:spPr>
          <a:xfrm>
            <a:off x="1241777" y="2149355"/>
            <a:ext cx="6561103" cy="192360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0" b="0" i="0" u="none" strike="noStrike" kern="1200" cap="none" spc="-300" normalizeH="0" baseline="0" noProof="0">
                <a:ln>
                  <a:noFill/>
                </a:ln>
                <a:solidFill>
                  <a:srgbClr val="FDDA25"/>
                </a:solidFill>
                <a:effectLst/>
                <a:uLnTx/>
                <a:uFillTx/>
                <a:latin typeface="Oswald Medium" pitchFamily="2" charset="77"/>
                <a:ea typeface="+mn-ea"/>
                <a:cs typeface="Poppins ExtraBold" panose="00000900000000000000" pitchFamily="2" charset="0"/>
              </a:rPr>
              <a:t>AGENDA</a:t>
            </a:r>
          </a:p>
        </p:txBody>
      </p:sp>
      <p:sp>
        <p:nvSpPr>
          <p:cNvPr id="2" name="TextBox 1">
            <a:extLst>
              <a:ext uri="{FF2B5EF4-FFF2-40B4-BE49-F238E27FC236}">
                <a16:creationId xmlns:a16="http://schemas.microsoft.com/office/drawing/2014/main" id="{846D9218-18AC-511F-65D4-ACD598B2A1E0}"/>
              </a:ext>
            </a:extLst>
          </p:cNvPr>
          <p:cNvSpPr txBox="1"/>
          <p:nvPr/>
        </p:nvSpPr>
        <p:spPr>
          <a:xfrm>
            <a:off x="1226817" y="4618921"/>
            <a:ext cx="10060776" cy="1569660"/>
          </a:xfrm>
          <a:prstGeom prst="rect">
            <a:avLst/>
          </a:prstGeom>
          <a:noFill/>
        </p:spPr>
        <p:txBody>
          <a:bodyPr wrap="square" rtlCol="0">
            <a:spAutoFit/>
          </a:bodyPr>
          <a:lstStyle/>
          <a:p>
            <a:pPr marL="342900" indent="-342900">
              <a:buAutoNum type="arabicPeriod"/>
            </a:pPr>
            <a:r>
              <a:rPr lang="en-US" sz="2400">
                <a:latin typeface="Lato" panose="020F0502020204030203" pitchFamily="34" charset="77"/>
              </a:rPr>
              <a:t>Healthcare Cloud Challenges </a:t>
            </a:r>
          </a:p>
          <a:p>
            <a:pPr marL="342900" indent="-342900">
              <a:buAutoNum type="arabicPeriod"/>
            </a:pPr>
            <a:r>
              <a:rPr lang="en-US" sz="2400">
                <a:latin typeface="Lato" panose="020F0502020204030203" pitchFamily="34" charset="77"/>
              </a:rPr>
              <a:t>ClearDATA Solution Overview</a:t>
            </a:r>
          </a:p>
          <a:p>
            <a:pPr marL="342900" indent="-342900">
              <a:buAutoNum type="arabicPeriod"/>
            </a:pPr>
            <a:r>
              <a:rPr lang="en-US" sz="2400">
                <a:latin typeface="Lato" panose="020F0502020204030203" pitchFamily="34" charset="77"/>
              </a:rPr>
              <a:t>The End-to-End Cyber and Cloud Resilience Difference</a:t>
            </a:r>
          </a:p>
          <a:p>
            <a:pPr marL="342900" indent="-342900">
              <a:buAutoNum type="arabicPeriod"/>
            </a:pPr>
            <a:r>
              <a:rPr lang="en-US" sz="2400">
                <a:latin typeface="Lato" panose="020F0502020204030203" pitchFamily="34" charset="77"/>
              </a:rPr>
              <a:t>Discussion</a:t>
            </a:r>
          </a:p>
        </p:txBody>
      </p:sp>
    </p:spTree>
    <p:extLst>
      <p:ext uri="{BB962C8B-B14F-4D97-AF65-F5344CB8AC3E}">
        <p14:creationId xmlns:p14="http://schemas.microsoft.com/office/powerpoint/2010/main" val="48458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708A-2516-B72A-71FB-0A78EB7580CC}"/>
            </a:ext>
          </a:extLst>
        </p:cNvPr>
        <p:cNvGrpSpPr/>
        <p:nvPr/>
      </p:nvGrpSpPr>
      <p:grpSpPr>
        <a:xfrm>
          <a:off x="0" y="0"/>
          <a:ext cx="0" cy="0"/>
          <a:chOff x="0" y="0"/>
          <a:chExt cx="0" cy="0"/>
        </a:xfrm>
      </p:grpSpPr>
      <p:sp>
        <p:nvSpPr>
          <p:cNvPr id="6" name="yellow">
            <a:extLst>
              <a:ext uri="{FF2B5EF4-FFF2-40B4-BE49-F238E27FC236}">
                <a16:creationId xmlns:a16="http://schemas.microsoft.com/office/drawing/2014/main" id="{F1DF9B65-B5FF-56FF-271A-8EE42CCB443D}"/>
              </a:ext>
            </a:extLst>
          </p:cNvPr>
          <p:cNvSpPr>
            <a:spLocks/>
          </p:cNvSpPr>
          <p:nvPr/>
        </p:nvSpPr>
        <p:spPr>
          <a:xfrm>
            <a:off x="0" y="2580509"/>
            <a:ext cx="12191999" cy="2660073"/>
          </a:xfrm>
          <a:prstGeom prst="rect">
            <a:avLst/>
          </a:prstGeom>
          <a:solidFill>
            <a:schemeClr val="accent1"/>
          </a:solidFill>
          <a:ln w="12700" cap="flat">
            <a:noFill/>
            <a:miter lim="400000"/>
          </a:ln>
          <a:effectLst>
            <a:outerShdw blurRad="391576" dist="276035" dir="5400000" algn="t"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srgbClr val="2B3346"/>
              </a:solidFill>
              <a:effectLst/>
              <a:uLnTx/>
              <a:uFillTx/>
              <a:latin typeface="Lato Light"/>
              <a:ea typeface="+mn-ea"/>
              <a:cs typeface="+mn-cs"/>
              <a:sym typeface="Avenir Next"/>
            </a:endParaRPr>
          </a:p>
        </p:txBody>
      </p:sp>
      <p:sp>
        <p:nvSpPr>
          <p:cNvPr id="13" name="TextBox 12">
            <a:extLst>
              <a:ext uri="{FF2B5EF4-FFF2-40B4-BE49-F238E27FC236}">
                <a16:creationId xmlns:a16="http://schemas.microsoft.com/office/drawing/2014/main" id="{8C7E7C0B-75CF-710F-2239-B6D052A25C59}"/>
              </a:ext>
            </a:extLst>
          </p:cNvPr>
          <p:cNvSpPr txBox="1"/>
          <p:nvPr/>
        </p:nvSpPr>
        <p:spPr>
          <a:xfrm>
            <a:off x="0" y="269507"/>
            <a:ext cx="12191999" cy="2363482"/>
          </a:xfrm>
          <a:prstGeom prst="rect">
            <a:avLst/>
          </a:prstGeom>
          <a:noFill/>
        </p:spPr>
        <p:txBody>
          <a:bodyPr wrap="square" lIns="91440" tIns="45720" rIns="91440" bIns="45720" anchor="ctr" anchorCtr="0">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Montserrat" pitchFamily="2" charset="77"/>
                <a:ea typeface="+mn-ea"/>
                <a:cs typeface="+mn-cs"/>
                <a:sym typeface="Avenir Next"/>
              </a:rPr>
              <a:t>Healthcare’s major challenges</a:t>
            </a:r>
            <a:br>
              <a:rPr kumimoji="0" lang="en-US" sz="4400" b="1" i="0" u="none" strike="noStrike" kern="0" cap="none" spc="0" normalizeH="0" baseline="0" noProof="0">
                <a:ln>
                  <a:noFill/>
                </a:ln>
                <a:solidFill>
                  <a:prstClr val="white"/>
                </a:solidFill>
                <a:effectLst/>
                <a:uLnTx/>
                <a:uFillTx/>
                <a:latin typeface="Montserrat" pitchFamily="2" charset="77"/>
                <a:ea typeface="+mn-ea"/>
                <a:cs typeface="+mn-cs"/>
                <a:sym typeface="Avenir Next"/>
              </a:rPr>
            </a:br>
            <a:r>
              <a:rPr kumimoji="0" lang="en-US" sz="4400" b="1" i="0" u="none" strike="noStrike" kern="0" cap="none" spc="0" normalizeH="0" baseline="0" noProof="0">
                <a:ln>
                  <a:noFill/>
                </a:ln>
                <a:solidFill>
                  <a:schemeClr val="accent1"/>
                </a:solidFill>
                <a:effectLst/>
                <a:uLnTx/>
                <a:uFillTx/>
                <a:latin typeface="Montserrat" pitchFamily="2" charset="77"/>
                <a:ea typeface="+mn-ea"/>
                <a:cs typeface="+mn-cs"/>
                <a:sym typeface="Avenir Next"/>
              </a:rPr>
              <a:t>operating in the public cloud </a:t>
            </a:r>
            <a:endParaRPr kumimoji="0" lang="en-US" sz="4400" b="1" i="0" u="none" strike="noStrike" kern="0" cap="none" spc="0" normalizeH="0" baseline="0" noProof="0">
              <a:ln>
                <a:noFill/>
              </a:ln>
              <a:solidFill>
                <a:schemeClr val="accent1"/>
              </a:solidFill>
              <a:effectLst/>
              <a:uLnTx/>
              <a:uFillTx/>
              <a:latin typeface="Montserrat" pitchFamily="2" charset="77"/>
              <a:ea typeface="+mn-ea"/>
              <a:cs typeface="+mn-cs"/>
            </a:endParaRPr>
          </a:p>
        </p:txBody>
      </p:sp>
      <p:grpSp>
        <p:nvGrpSpPr>
          <p:cNvPr id="16" name="Group 15">
            <a:extLst>
              <a:ext uri="{FF2B5EF4-FFF2-40B4-BE49-F238E27FC236}">
                <a16:creationId xmlns:a16="http://schemas.microsoft.com/office/drawing/2014/main" id="{4EF36A93-BA62-66D6-8708-5B144B70387D}"/>
              </a:ext>
            </a:extLst>
          </p:cNvPr>
          <p:cNvGrpSpPr/>
          <p:nvPr/>
        </p:nvGrpSpPr>
        <p:grpSpPr>
          <a:xfrm>
            <a:off x="3649972" y="2772034"/>
            <a:ext cx="1954924" cy="2120875"/>
            <a:chOff x="7222359" y="2621420"/>
            <a:chExt cx="1954924" cy="2120875"/>
          </a:xfrm>
        </p:grpSpPr>
        <p:sp>
          <p:nvSpPr>
            <p:cNvPr id="7" name="TextBox 6">
              <a:extLst>
                <a:ext uri="{FF2B5EF4-FFF2-40B4-BE49-F238E27FC236}">
                  <a16:creationId xmlns:a16="http://schemas.microsoft.com/office/drawing/2014/main" id="{2500314F-1CF9-0D07-D5AD-DCE56B2F28C8}"/>
                </a:ext>
              </a:extLst>
            </p:cNvPr>
            <p:cNvSpPr txBox="1"/>
            <p:nvPr/>
          </p:nvSpPr>
          <p:spPr>
            <a:xfrm>
              <a:off x="7222359" y="3572744"/>
              <a:ext cx="195492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prstClr val="black"/>
                  </a:solidFill>
                  <a:latin typeface="Lato Light"/>
                </a:rPr>
                <a:t>Data Security </a:t>
              </a:r>
              <a:br>
                <a:rPr lang="en-US" sz="1600" b="1">
                  <a:solidFill>
                    <a:prstClr val="black"/>
                  </a:solidFill>
                  <a:latin typeface="Lato Light"/>
                </a:rPr>
              </a:br>
              <a:r>
                <a:rPr lang="en-US" sz="1600" b="1">
                  <a:solidFill>
                    <a:prstClr val="black"/>
                  </a:solidFill>
                  <a:latin typeface="Lato Light"/>
                </a:rPr>
                <a:t>&amp; Visibility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200" cap="none" spc="0" normalizeH="0" baseline="0" noProof="0">
                  <a:ln>
                    <a:noFill/>
                  </a:ln>
                  <a:solidFill>
                    <a:prstClr val="black"/>
                  </a:solidFill>
                  <a:effectLst/>
                  <a:uLnTx/>
                  <a:uFillTx/>
                  <a:latin typeface="Lato Light"/>
                  <a:ea typeface="+mn-ea"/>
                  <a:cs typeface="+mn-cs"/>
                </a:rPr>
                <a:t>Vastly different resources and tooling than legacy infrastructure</a:t>
              </a:r>
            </a:p>
          </p:txBody>
        </p:sp>
        <p:pic>
          <p:nvPicPr>
            <p:cNvPr id="3" name="Picture 2">
              <a:extLst>
                <a:ext uri="{FF2B5EF4-FFF2-40B4-BE49-F238E27FC236}">
                  <a16:creationId xmlns:a16="http://schemas.microsoft.com/office/drawing/2014/main" id="{E9094F69-B63A-8C32-1FDC-C6775DB400C7}"/>
                </a:ext>
              </a:extLst>
            </p:cNvPr>
            <p:cNvPicPr>
              <a:picLocks noChangeAspect="1"/>
            </p:cNvPicPr>
            <p:nvPr/>
          </p:nvPicPr>
          <p:blipFill>
            <a:blip r:embed="rId3"/>
            <a:stretch>
              <a:fillRect/>
            </a:stretch>
          </p:blipFill>
          <p:spPr>
            <a:xfrm>
              <a:off x="7831000" y="2621420"/>
              <a:ext cx="779704" cy="679932"/>
            </a:xfrm>
            <a:prstGeom prst="rect">
              <a:avLst/>
            </a:prstGeom>
          </p:spPr>
        </p:pic>
      </p:grpSp>
      <p:grpSp>
        <p:nvGrpSpPr>
          <p:cNvPr id="25" name="Group 24">
            <a:extLst>
              <a:ext uri="{FF2B5EF4-FFF2-40B4-BE49-F238E27FC236}">
                <a16:creationId xmlns:a16="http://schemas.microsoft.com/office/drawing/2014/main" id="{60509C8B-EB3D-A75C-1733-325660599592}"/>
              </a:ext>
            </a:extLst>
          </p:cNvPr>
          <p:cNvGrpSpPr/>
          <p:nvPr/>
        </p:nvGrpSpPr>
        <p:grpSpPr>
          <a:xfrm>
            <a:off x="9066997" y="2702004"/>
            <a:ext cx="2109658" cy="2360562"/>
            <a:chOff x="9341317" y="2533364"/>
            <a:chExt cx="2109658" cy="2360562"/>
          </a:xfrm>
        </p:grpSpPr>
        <p:sp>
          <p:nvSpPr>
            <p:cNvPr id="24" name="TextBox 23">
              <a:extLst>
                <a:ext uri="{FF2B5EF4-FFF2-40B4-BE49-F238E27FC236}">
                  <a16:creationId xmlns:a16="http://schemas.microsoft.com/office/drawing/2014/main" id="{7DA51CB9-EC9C-0A30-4748-22313D59A2F8}"/>
                </a:ext>
              </a:extLst>
            </p:cNvPr>
            <p:cNvSpPr txBox="1"/>
            <p:nvPr/>
          </p:nvSpPr>
          <p:spPr>
            <a:xfrm>
              <a:off x="9341317" y="3555098"/>
              <a:ext cx="2109658" cy="1338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prstClr val="black"/>
                  </a:solidFill>
                  <a:latin typeface="Lato Light"/>
                </a:rPr>
                <a:t>Delayed </a:t>
              </a:r>
              <a:br>
                <a:rPr lang="en-US" sz="1600" b="1">
                  <a:solidFill>
                    <a:prstClr val="black"/>
                  </a:solidFill>
                  <a:latin typeface="Lato Light"/>
                </a:rPr>
              </a:br>
              <a:r>
                <a:rPr lang="en-US" sz="1600" b="1">
                  <a:solidFill>
                    <a:prstClr val="black"/>
                  </a:solidFill>
                  <a:latin typeface="Lato Light"/>
                </a:rPr>
                <a:t>Time-to-Value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Siloed operations &amp; priorities,</a:t>
              </a:r>
              <a:r>
                <a:rPr kumimoji="0" lang="en-US" sz="1100" i="0" u="none" strike="noStrike" kern="1200" cap="none" spc="0" normalizeH="0" baseline="0" noProof="0">
                  <a:ln>
                    <a:noFill/>
                  </a:ln>
                  <a:solidFill>
                    <a:prstClr val="black"/>
                  </a:solidFill>
                  <a:effectLst/>
                  <a:uLnTx/>
                  <a:uFillTx/>
                  <a:latin typeface="Lato Light"/>
                  <a:ea typeface="+mn-ea"/>
                  <a:cs typeface="+mn-cs"/>
                </a:rPr>
                <a:t> Unpredictable costs, Missed innovation opportunities, Slower speed to market</a:t>
              </a:r>
            </a:p>
          </p:txBody>
        </p:sp>
        <p:pic>
          <p:nvPicPr>
            <p:cNvPr id="4" name="Picture 3">
              <a:extLst>
                <a:ext uri="{FF2B5EF4-FFF2-40B4-BE49-F238E27FC236}">
                  <a16:creationId xmlns:a16="http://schemas.microsoft.com/office/drawing/2014/main" id="{530B8E6A-9278-E212-CF88-306D9477BDAE}"/>
                </a:ext>
              </a:extLst>
            </p:cNvPr>
            <p:cNvPicPr>
              <a:picLocks noChangeAspect="1"/>
            </p:cNvPicPr>
            <p:nvPr/>
          </p:nvPicPr>
          <p:blipFill>
            <a:blip r:embed="rId4"/>
            <a:stretch>
              <a:fillRect/>
            </a:stretch>
          </p:blipFill>
          <p:spPr>
            <a:xfrm>
              <a:off x="10025393" y="2533364"/>
              <a:ext cx="661463" cy="738827"/>
            </a:xfrm>
            <a:prstGeom prst="rect">
              <a:avLst/>
            </a:prstGeom>
          </p:spPr>
        </p:pic>
      </p:grpSp>
      <p:grpSp>
        <p:nvGrpSpPr>
          <p:cNvPr id="21" name="Group 20">
            <a:extLst>
              <a:ext uri="{FF2B5EF4-FFF2-40B4-BE49-F238E27FC236}">
                <a16:creationId xmlns:a16="http://schemas.microsoft.com/office/drawing/2014/main" id="{51B12EF8-BB6A-41E2-9372-BA97B454853C}"/>
              </a:ext>
            </a:extLst>
          </p:cNvPr>
          <p:cNvGrpSpPr/>
          <p:nvPr/>
        </p:nvGrpSpPr>
        <p:grpSpPr>
          <a:xfrm>
            <a:off x="996316" y="2798250"/>
            <a:ext cx="2147889" cy="2191060"/>
            <a:chOff x="3996466" y="2698764"/>
            <a:chExt cx="2147889" cy="2191060"/>
          </a:xfrm>
        </p:grpSpPr>
        <p:sp>
          <p:nvSpPr>
            <p:cNvPr id="20" name="TextBox 19">
              <a:extLst>
                <a:ext uri="{FF2B5EF4-FFF2-40B4-BE49-F238E27FC236}">
                  <a16:creationId xmlns:a16="http://schemas.microsoft.com/office/drawing/2014/main" id="{0D94CC62-3B66-5960-D820-67EBA6DFD458}"/>
                </a:ext>
              </a:extLst>
            </p:cNvPr>
            <p:cNvSpPr txBox="1"/>
            <p:nvPr/>
          </p:nvSpPr>
          <p:spPr>
            <a:xfrm>
              <a:off x="3996466" y="3643329"/>
              <a:ext cx="2147889"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prstClr val="black"/>
                  </a:solidFill>
                  <a:latin typeface="Lato Light"/>
                </a:rPr>
                <a:t>Expanding </a:t>
              </a:r>
              <a:br>
                <a:rPr lang="en-US" sz="1600" b="1">
                  <a:solidFill>
                    <a:prstClr val="black"/>
                  </a:solidFill>
                  <a:latin typeface="Lato Light"/>
                </a:rPr>
              </a:br>
              <a:r>
                <a:rPr lang="en-US" sz="1600" b="1">
                  <a:solidFill>
                    <a:prstClr val="black"/>
                  </a:solidFill>
                  <a:latin typeface="Lato Light"/>
                </a:rPr>
                <a:t>Attack Surface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Lato Light"/>
                  <a:ea typeface="+mn-ea"/>
                  <a:cs typeface="+mn-cs"/>
                </a:rPr>
                <a:t> </a:t>
              </a:r>
              <a:r>
                <a:rPr lang="en-US" sz="1100">
                  <a:solidFill>
                    <a:prstClr val="black"/>
                  </a:solidFill>
                  <a:latin typeface="Lato Light"/>
                </a:rPr>
                <a:t>Complex mix of old and new technologies, accelerating threat landscape and org changes</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pic>
          <p:nvPicPr>
            <p:cNvPr id="8" name="Picture 7">
              <a:extLst>
                <a:ext uri="{FF2B5EF4-FFF2-40B4-BE49-F238E27FC236}">
                  <a16:creationId xmlns:a16="http://schemas.microsoft.com/office/drawing/2014/main" id="{04696C55-C3FA-6F0A-593F-4928A24294C1}"/>
                </a:ext>
              </a:extLst>
            </p:cNvPr>
            <p:cNvPicPr>
              <a:picLocks noChangeAspect="1"/>
            </p:cNvPicPr>
            <p:nvPr/>
          </p:nvPicPr>
          <p:blipFill>
            <a:blip r:embed="rId5"/>
            <a:stretch>
              <a:fillRect/>
            </a:stretch>
          </p:blipFill>
          <p:spPr>
            <a:xfrm>
              <a:off x="4557279" y="2698764"/>
              <a:ext cx="1032120" cy="699299"/>
            </a:xfrm>
            <a:prstGeom prst="rect">
              <a:avLst/>
            </a:prstGeom>
          </p:spPr>
        </p:pic>
      </p:grpSp>
      <p:sp>
        <p:nvSpPr>
          <p:cNvPr id="44" name="Blue">
            <a:extLst>
              <a:ext uri="{FF2B5EF4-FFF2-40B4-BE49-F238E27FC236}">
                <a16:creationId xmlns:a16="http://schemas.microsoft.com/office/drawing/2014/main" id="{E34CE4DD-169B-C092-CB8A-4AC9D065398F}"/>
              </a:ext>
            </a:extLst>
          </p:cNvPr>
          <p:cNvSpPr/>
          <p:nvPr/>
        </p:nvSpPr>
        <p:spPr>
          <a:xfrm>
            <a:off x="0" y="5212080"/>
            <a:ext cx="12192000" cy="82296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4B632CA-98D5-1751-FE3B-85C4D9355F94}"/>
              </a:ext>
            </a:extLst>
          </p:cNvPr>
          <p:cNvGrpSpPr/>
          <p:nvPr/>
        </p:nvGrpSpPr>
        <p:grpSpPr>
          <a:xfrm>
            <a:off x="6625443" y="2764198"/>
            <a:ext cx="1617479" cy="2148789"/>
            <a:chOff x="7131793" y="2605718"/>
            <a:chExt cx="1617479" cy="2148789"/>
          </a:xfrm>
        </p:grpSpPr>
        <p:pic>
          <p:nvPicPr>
            <p:cNvPr id="12" name="Picture 11">
              <a:extLst>
                <a:ext uri="{FF2B5EF4-FFF2-40B4-BE49-F238E27FC236}">
                  <a16:creationId xmlns:a16="http://schemas.microsoft.com/office/drawing/2014/main" id="{E4D81A76-CF35-77E5-6140-0E3A936F3F57}"/>
                </a:ext>
              </a:extLst>
            </p:cNvPr>
            <p:cNvPicPr>
              <a:picLocks noChangeAspect="1"/>
            </p:cNvPicPr>
            <p:nvPr/>
          </p:nvPicPr>
          <p:blipFill>
            <a:blip r:embed="rId6"/>
            <a:stretch>
              <a:fillRect/>
            </a:stretch>
          </p:blipFill>
          <p:spPr>
            <a:xfrm>
              <a:off x="7625037" y="2605718"/>
              <a:ext cx="661463" cy="661463"/>
            </a:xfrm>
            <a:prstGeom prst="rect">
              <a:avLst/>
            </a:prstGeom>
          </p:spPr>
        </p:pic>
        <p:sp>
          <p:nvSpPr>
            <p:cNvPr id="23" name="TextBox 22">
              <a:extLst>
                <a:ext uri="{FF2B5EF4-FFF2-40B4-BE49-F238E27FC236}">
                  <a16:creationId xmlns:a16="http://schemas.microsoft.com/office/drawing/2014/main" id="{F629345F-EC34-1D59-AFC3-BA566E822863}"/>
                </a:ext>
              </a:extLst>
            </p:cNvPr>
            <p:cNvSpPr txBox="1"/>
            <p:nvPr/>
          </p:nvSpPr>
          <p:spPr>
            <a:xfrm>
              <a:off x="7131793" y="3584956"/>
              <a:ext cx="161747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prstClr val="black"/>
                  </a:solidFill>
                  <a:latin typeface="Lato Light"/>
                </a:rPr>
                <a:t>Outdated Security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Identity Access, Security Architecture, </a:t>
              </a:r>
              <a:r>
                <a:rPr lang="en-US" sz="1100" err="1">
                  <a:solidFill>
                    <a:prstClr val="black"/>
                  </a:solidFill>
                  <a:latin typeface="Lato Light"/>
                </a:rPr>
                <a:t>DevSecOps</a:t>
              </a:r>
              <a:r>
                <a:rPr lang="en-US" sz="1100">
                  <a:solidFill>
                    <a:prstClr val="black"/>
                  </a:solidFill>
                  <a:latin typeface="Lato Light"/>
                </a:rPr>
                <a:t>, BC/DR</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grpSp>
      <p:grpSp>
        <p:nvGrpSpPr>
          <p:cNvPr id="5" name="Group 4">
            <a:extLst>
              <a:ext uri="{FF2B5EF4-FFF2-40B4-BE49-F238E27FC236}">
                <a16:creationId xmlns:a16="http://schemas.microsoft.com/office/drawing/2014/main" id="{D34E3AC0-DAF0-CC11-57CE-84146502E785}"/>
              </a:ext>
            </a:extLst>
          </p:cNvPr>
          <p:cNvGrpSpPr/>
          <p:nvPr/>
        </p:nvGrpSpPr>
        <p:grpSpPr>
          <a:xfrm>
            <a:off x="-17792" y="5098943"/>
            <a:ext cx="12209792" cy="1320213"/>
            <a:chOff x="0" y="2699255"/>
            <a:chExt cx="12209792" cy="1320213"/>
          </a:xfrm>
        </p:grpSpPr>
        <p:sp>
          <p:nvSpPr>
            <p:cNvPr id="32" name="Rectangle 31">
              <a:extLst>
                <a:ext uri="{FF2B5EF4-FFF2-40B4-BE49-F238E27FC236}">
                  <a16:creationId xmlns:a16="http://schemas.microsoft.com/office/drawing/2014/main" id="{5584794D-D8F8-50D9-0F29-0B7EC9ABCC7A}"/>
                </a:ext>
              </a:extLst>
            </p:cNvPr>
            <p:cNvSpPr/>
            <p:nvPr/>
          </p:nvSpPr>
          <p:spPr>
            <a:xfrm>
              <a:off x="0" y="3420541"/>
              <a:ext cx="12209792" cy="518324"/>
            </a:xfrm>
            <a:prstGeom prst="rect">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MCloud">
              <a:extLst>
                <a:ext uri="{FF2B5EF4-FFF2-40B4-BE49-F238E27FC236}">
                  <a16:creationId xmlns:a16="http://schemas.microsoft.com/office/drawing/2014/main" id="{07E15E92-24CC-34F2-3FDA-F4DCFDFCC38D}"/>
                </a:ext>
              </a:extLst>
            </p:cNvPr>
            <p:cNvSpPr txBox="1"/>
            <p:nvPr/>
          </p:nvSpPr>
          <p:spPr>
            <a:xfrm>
              <a:off x="4350626" y="3437498"/>
              <a:ext cx="4025674" cy="581970"/>
            </a:xfrm>
            <a:prstGeom prst="rect">
              <a:avLst/>
            </a:prstGeom>
            <a:noFill/>
            <a:ln>
              <a:noFill/>
            </a:ln>
            <a:effectLst>
              <a:outerShdw blurRad="50800" dist="25400" dir="5400000" algn="t" rotWithShape="0">
                <a:prstClr val="black">
                  <a:alpha val="58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uLnTx/>
                  <a:uFillTx/>
                  <a:latin typeface="Montserrat" pitchFamily="2" charset="77"/>
                  <a:ea typeface="+mn-ea"/>
                  <a:cs typeface="+mn-cs"/>
                </a:rPr>
                <a:t>Lacking Talent &amp; Skills to Succeed</a:t>
              </a:r>
            </a:p>
          </p:txBody>
        </p:sp>
        <p:sp>
          <p:nvSpPr>
            <p:cNvPr id="19" name="Triangle 18">
              <a:extLst>
                <a:ext uri="{FF2B5EF4-FFF2-40B4-BE49-F238E27FC236}">
                  <a16:creationId xmlns:a16="http://schemas.microsoft.com/office/drawing/2014/main" id="{584613C0-8400-6361-DFB3-8DAFE28B28A3}"/>
                </a:ext>
              </a:extLst>
            </p:cNvPr>
            <p:cNvSpPr/>
            <p:nvPr/>
          </p:nvSpPr>
          <p:spPr>
            <a:xfrm>
              <a:off x="1843010" y="2699255"/>
              <a:ext cx="410016" cy="17839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Triangle 35">
            <a:extLst>
              <a:ext uri="{FF2B5EF4-FFF2-40B4-BE49-F238E27FC236}">
                <a16:creationId xmlns:a16="http://schemas.microsoft.com/office/drawing/2014/main" id="{AC41D1BD-502C-E99F-DF4B-3A099B6F0445}"/>
              </a:ext>
            </a:extLst>
          </p:cNvPr>
          <p:cNvSpPr/>
          <p:nvPr/>
        </p:nvSpPr>
        <p:spPr>
          <a:xfrm>
            <a:off x="4483108" y="5097341"/>
            <a:ext cx="410016" cy="17839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riangle 36">
            <a:extLst>
              <a:ext uri="{FF2B5EF4-FFF2-40B4-BE49-F238E27FC236}">
                <a16:creationId xmlns:a16="http://schemas.microsoft.com/office/drawing/2014/main" id="{0BC5A581-F3E4-39EE-05A2-2B01A25CC704}"/>
              </a:ext>
            </a:extLst>
          </p:cNvPr>
          <p:cNvSpPr/>
          <p:nvPr/>
        </p:nvSpPr>
        <p:spPr>
          <a:xfrm>
            <a:off x="7259764" y="5099152"/>
            <a:ext cx="410016" cy="17839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riangle 37">
            <a:extLst>
              <a:ext uri="{FF2B5EF4-FFF2-40B4-BE49-F238E27FC236}">
                <a16:creationId xmlns:a16="http://schemas.microsoft.com/office/drawing/2014/main" id="{1FD46C2E-8DBD-00CD-6725-1E0093BFF175}"/>
              </a:ext>
            </a:extLst>
          </p:cNvPr>
          <p:cNvSpPr/>
          <p:nvPr/>
        </p:nvSpPr>
        <p:spPr>
          <a:xfrm>
            <a:off x="9931930" y="5105056"/>
            <a:ext cx="410016" cy="17839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riangle 39">
            <a:extLst>
              <a:ext uri="{FF2B5EF4-FFF2-40B4-BE49-F238E27FC236}">
                <a16:creationId xmlns:a16="http://schemas.microsoft.com/office/drawing/2014/main" id="{A6080E29-D0C2-4757-4FE0-D316C0DE382D}"/>
              </a:ext>
            </a:extLst>
          </p:cNvPr>
          <p:cNvSpPr>
            <a:spLocks noChangeAspect="1"/>
          </p:cNvSpPr>
          <p:nvPr/>
        </p:nvSpPr>
        <p:spPr>
          <a:xfrm>
            <a:off x="4463202" y="5697275"/>
            <a:ext cx="420562" cy="182880"/>
          </a:xfrm>
          <a:prstGeom prst="triangl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riangle 40">
            <a:extLst>
              <a:ext uri="{FF2B5EF4-FFF2-40B4-BE49-F238E27FC236}">
                <a16:creationId xmlns:a16="http://schemas.microsoft.com/office/drawing/2014/main" id="{3F5918CD-D433-073B-A357-FA5C10002BF8}"/>
              </a:ext>
            </a:extLst>
          </p:cNvPr>
          <p:cNvSpPr/>
          <p:nvPr/>
        </p:nvSpPr>
        <p:spPr>
          <a:xfrm>
            <a:off x="7248995" y="5703867"/>
            <a:ext cx="410016" cy="178392"/>
          </a:xfrm>
          <a:prstGeom prst="triangl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riangle 41">
            <a:extLst>
              <a:ext uri="{FF2B5EF4-FFF2-40B4-BE49-F238E27FC236}">
                <a16:creationId xmlns:a16="http://schemas.microsoft.com/office/drawing/2014/main" id="{15C27E1B-A59E-A51A-1347-BF740502AF4A}"/>
              </a:ext>
            </a:extLst>
          </p:cNvPr>
          <p:cNvSpPr/>
          <p:nvPr/>
        </p:nvSpPr>
        <p:spPr>
          <a:xfrm>
            <a:off x="9950003" y="5703666"/>
            <a:ext cx="410016" cy="178392"/>
          </a:xfrm>
          <a:prstGeom prst="triangl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riangle 42">
            <a:extLst>
              <a:ext uri="{FF2B5EF4-FFF2-40B4-BE49-F238E27FC236}">
                <a16:creationId xmlns:a16="http://schemas.microsoft.com/office/drawing/2014/main" id="{63A76E21-C307-EA69-3216-6746A2F6E6A1}"/>
              </a:ext>
            </a:extLst>
          </p:cNvPr>
          <p:cNvSpPr>
            <a:spLocks noChangeAspect="1"/>
          </p:cNvSpPr>
          <p:nvPr/>
        </p:nvSpPr>
        <p:spPr>
          <a:xfrm>
            <a:off x="1823061" y="5700367"/>
            <a:ext cx="362895" cy="182880"/>
          </a:xfrm>
          <a:prstGeom prst="triangl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MCloud">
            <a:extLst>
              <a:ext uri="{FF2B5EF4-FFF2-40B4-BE49-F238E27FC236}">
                <a16:creationId xmlns:a16="http://schemas.microsoft.com/office/drawing/2014/main" id="{9F41E4B2-C54B-4902-6D78-E702573F86F5}"/>
              </a:ext>
            </a:extLst>
          </p:cNvPr>
          <p:cNvSpPr txBox="1"/>
          <p:nvPr/>
        </p:nvSpPr>
        <p:spPr>
          <a:xfrm>
            <a:off x="3955292" y="5191597"/>
            <a:ext cx="4550999" cy="581970"/>
          </a:xfrm>
          <a:prstGeom prst="rect">
            <a:avLst/>
          </a:prstGeom>
          <a:noFill/>
          <a:ln>
            <a:noFill/>
          </a:ln>
          <a:effectLst>
            <a:outerShdw blurRad="50800" dist="25400" dir="5400000" algn="t" rotWithShape="0">
              <a:prstClr val="black">
                <a:alpha val="58000"/>
              </a:prst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uLnTx/>
                <a:uFillTx/>
                <a:latin typeface="Montserrat" pitchFamily="2" charset="77"/>
                <a:ea typeface="+mn-ea"/>
                <a:cs typeface="+mn-cs"/>
              </a:rPr>
              <a:t>Quagmire of Technology to Accelerate</a:t>
            </a:r>
          </a:p>
        </p:txBody>
      </p:sp>
    </p:spTree>
    <p:extLst>
      <p:ext uri="{BB962C8B-B14F-4D97-AF65-F5344CB8AC3E}">
        <p14:creationId xmlns:p14="http://schemas.microsoft.com/office/powerpoint/2010/main" val="22972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80980-04CA-4421-4D84-4775D551FDE4}"/>
            </a:ext>
          </a:extLst>
        </p:cNvPr>
        <p:cNvGrpSpPr/>
        <p:nvPr/>
      </p:nvGrpSpPr>
      <p:grpSpPr>
        <a:xfrm>
          <a:off x="0" y="0"/>
          <a:ext cx="0" cy="0"/>
          <a:chOff x="0" y="0"/>
          <a:chExt cx="0" cy="0"/>
        </a:xfrm>
      </p:grpSpPr>
      <p:sp>
        <p:nvSpPr>
          <p:cNvPr id="6" name="yellow">
            <a:extLst>
              <a:ext uri="{FF2B5EF4-FFF2-40B4-BE49-F238E27FC236}">
                <a16:creationId xmlns:a16="http://schemas.microsoft.com/office/drawing/2014/main" id="{D28F5BA8-BD3F-B10A-0CBD-86884984F26F}"/>
              </a:ext>
            </a:extLst>
          </p:cNvPr>
          <p:cNvSpPr>
            <a:spLocks noGrp="1" noRot="1" noMove="1" noResize="1" noEditPoints="1" noAdjustHandles="1" noChangeArrowheads="1" noChangeShapeType="1"/>
          </p:cNvSpPr>
          <p:nvPr/>
        </p:nvSpPr>
        <p:spPr>
          <a:xfrm>
            <a:off x="0" y="2267359"/>
            <a:ext cx="12191999" cy="2660073"/>
          </a:xfrm>
          <a:prstGeom prst="rect">
            <a:avLst/>
          </a:prstGeom>
          <a:solidFill>
            <a:schemeClr val="accent1"/>
          </a:solidFill>
          <a:ln w="12700" cap="flat">
            <a:noFill/>
            <a:miter lim="400000"/>
          </a:ln>
          <a:effectLst>
            <a:outerShdw blurRad="391576" dist="276035" dir="5400000" algn="t"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srgbClr val="2B3346"/>
              </a:solidFill>
              <a:effectLst/>
              <a:uLnTx/>
              <a:uFillTx/>
              <a:latin typeface="Lato Light"/>
              <a:ea typeface="+mn-ea"/>
              <a:cs typeface="+mn-cs"/>
              <a:sym typeface="Avenir Next"/>
            </a:endParaRPr>
          </a:p>
        </p:txBody>
      </p:sp>
      <p:sp>
        <p:nvSpPr>
          <p:cNvPr id="18" name="TextBox 17">
            <a:extLst>
              <a:ext uri="{FF2B5EF4-FFF2-40B4-BE49-F238E27FC236}">
                <a16:creationId xmlns:a16="http://schemas.microsoft.com/office/drawing/2014/main" id="{743DAA24-49C8-C081-BDAB-FDDA9052BCAA}"/>
              </a:ext>
            </a:extLst>
          </p:cNvPr>
          <p:cNvSpPr txBox="1"/>
          <p:nvPr/>
        </p:nvSpPr>
        <p:spPr>
          <a:xfrm>
            <a:off x="15180" y="5041643"/>
            <a:ext cx="12192000" cy="1077218"/>
          </a:xfrm>
          <a:prstGeom prst="rect">
            <a:avLst/>
          </a:prstGeom>
          <a:noFill/>
        </p:spPr>
        <p:txBody>
          <a:bodyPr wrap="square" lIns="91440" tIns="45720" rIns="91440" bIns="45720" rtlCol="0" anchor="b">
            <a:sp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w="19050">
                  <a:noFill/>
                </a:ln>
                <a:effectLst/>
                <a:uLnTx/>
                <a:uFillTx/>
                <a:latin typeface="Montserrat"/>
                <a:ea typeface="Lato Light"/>
                <a:cs typeface="Lato Light"/>
                <a:sym typeface="Avenir Next"/>
              </a:rPr>
              <a:t>With </a:t>
            </a:r>
            <a:r>
              <a:rPr kumimoji="0" lang="en-US" sz="3200" b="1" i="1" u="none" strike="noStrike" kern="0" cap="none" spc="0" normalizeH="0" baseline="0" noProof="0">
                <a:ln w="19050">
                  <a:noFill/>
                </a:ln>
                <a:solidFill>
                  <a:schemeClr val="accent1"/>
                </a:solidFill>
                <a:effectLst/>
                <a:uLnTx/>
                <a:uFillTx/>
                <a:latin typeface="Montserrat"/>
                <a:ea typeface="Lato Light"/>
                <a:cs typeface="Lato Light"/>
                <a:sym typeface="Avenir Next"/>
              </a:rPr>
              <a:t>pre-emptive</a:t>
            </a:r>
            <a:r>
              <a:rPr kumimoji="0" lang="en-US" sz="3200" b="1" i="0" u="none" strike="noStrike" kern="0" cap="none" spc="0" normalizeH="0" baseline="0" noProof="0">
                <a:ln w="19050">
                  <a:noFill/>
                </a:ln>
                <a:effectLst/>
                <a:uLnTx/>
                <a:uFillTx/>
                <a:latin typeface="Montserrat"/>
                <a:ea typeface="Lato Light"/>
                <a:cs typeface="Lato Light"/>
                <a:sym typeface="Avenir Next"/>
              </a:rPr>
              <a:t> and </a:t>
            </a:r>
            <a:r>
              <a:rPr kumimoji="0" lang="en-US" sz="3200" b="1" i="1" u="none" strike="noStrike" kern="0" cap="none" spc="0" normalizeH="0" baseline="0" noProof="0">
                <a:ln w="19050">
                  <a:noFill/>
                </a:ln>
                <a:solidFill>
                  <a:schemeClr val="accent1"/>
                </a:solidFill>
                <a:effectLst/>
                <a:uLnTx/>
                <a:uFillTx/>
                <a:latin typeface="Montserrat"/>
                <a:ea typeface="Lato Light"/>
                <a:cs typeface="Lato Light"/>
                <a:sym typeface="Avenir Next"/>
              </a:rPr>
              <a:t>reactive</a:t>
            </a:r>
            <a:r>
              <a:rPr kumimoji="0" lang="en-US" sz="3200" b="1" i="0" u="none" strike="noStrike" kern="0" cap="none" spc="0" normalizeH="0" baseline="0" noProof="0">
                <a:ln w="19050">
                  <a:noFill/>
                </a:ln>
                <a:effectLst/>
                <a:uLnTx/>
                <a:uFillTx/>
                <a:latin typeface="Montserrat"/>
                <a:ea typeface="Lato Light"/>
                <a:cs typeface="Lato Light"/>
                <a:sym typeface="Avenir Next"/>
              </a:rPr>
              <a:t> cyber and cloud resilience solutions</a:t>
            </a:r>
            <a:r>
              <a:rPr lang="en-US" sz="3200" b="1" kern="0">
                <a:ln w="19050">
                  <a:noFill/>
                </a:ln>
                <a:latin typeface="Montserrat"/>
                <a:ea typeface="Lato Light"/>
                <a:cs typeface="Lato Light"/>
                <a:sym typeface="Avenir Next"/>
              </a:rPr>
              <a:t> to protect PHI</a:t>
            </a:r>
            <a:endParaRPr kumimoji="0" lang="en-US" sz="3200" b="1" i="0" u="none" strike="noStrike" kern="0" cap="none" spc="0" normalizeH="0" baseline="0" noProof="0">
              <a:ln w="19050">
                <a:noFill/>
              </a:ln>
              <a:effectLst/>
              <a:uLnTx/>
              <a:uFillTx/>
              <a:latin typeface="Montserrat"/>
              <a:ea typeface="Lato Light"/>
              <a:cs typeface="Lato Light"/>
              <a:sym typeface="Avenir Next"/>
            </a:endParaRPr>
          </a:p>
        </p:txBody>
      </p:sp>
      <p:sp>
        <p:nvSpPr>
          <p:cNvPr id="13" name="TextBox 12">
            <a:extLst>
              <a:ext uri="{FF2B5EF4-FFF2-40B4-BE49-F238E27FC236}">
                <a16:creationId xmlns:a16="http://schemas.microsoft.com/office/drawing/2014/main" id="{1509A62A-CFD9-8649-5027-EE6AAB44FC81}"/>
              </a:ext>
            </a:extLst>
          </p:cNvPr>
          <p:cNvSpPr txBox="1"/>
          <p:nvPr/>
        </p:nvSpPr>
        <p:spPr>
          <a:xfrm>
            <a:off x="0" y="167144"/>
            <a:ext cx="12191999" cy="2363482"/>
          </a:xfrm>
          <a:prstGeom prst="rect">
            <a:avLst/>
          </a:prstGeom>
          <a:noFill/>
        </p:spPr>
        <p:txBody>
          <a:bodyPr wrap="square" lIns="91440" tIns="45720" rIns="91440" bIns="45720" anchor="ctr" anchorCtr="0">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chemeClr val="accent1"/>
                </a:solidFill>
                <a:effectLst/>
                <a:uLnTx/>
                <a:uFillTx/>
                <a:latin typeface="Montserrat" pitchFamily="2" charset="77"/>
                <a:ea typeface="+mn-ea"/>
                <a:cs typeface="+mn-cs"/>
                <a:sym typeface="Avenir Next"/>
              </a:rPr>
              <a:t>ClearDATA solves </a:t>
            </a:r>
            <a:r>
              <a:rPr kumimoji="0" lang="en-US" sz="3600" b="1" i="0" u="none" strike="noStrike" kern="0" cap="none" spc="0" normalizeH="0" baseline="0" noProof="0">
                <a:ln>
                  <a:noFill/>
                </a:ln>
                <a:solidFill>
                  <a:prstClr val="white"/>
                </a:solidFill>
                <a:effectLst/>
                <a:uLnTx/>
                <a:uFillTx/>
                <a:latin typeface="Montserrat" pitchFamily="2" charset="77"/>
                <a:ea typeface="+mn-ea"/>
                <a:cs typeface="+mn-cs"/>
                <a:sym typeface="Avenir Next"/>
              </a:rPr>
              <a:t>healthcare’s </a:t>
            </a:r>
            <a:br>
              <a:rPr kumimoji="0" lang="en-US" sz="3600" b="1" i="0" u="none" strike="noStrike" kern="0" cap="none" spc="0" normalizeH="0" baseline="0" noProof="0">
                <a:ln>
                  <a:noFill/>
                </a:ln>
                <a:solidFill>
                  <a:prstClr val="white"/>
                </a:solidFill>
                <a:effectLst/>
                <a:uLnTx/>
                <a:uFillTx/>
                <a:latin typeface="Montserrat" pitchFamily="2" charset="77"/>
                <a:ea typeface="+mn-ea"/>
                <a:cs typeface="+mn-cs"/>
                <a:sym typeface="Avenir Next"/>
              </a:rPr>
            </a:br>
            <a:r>
              <a:rPr kumimoji="0" lang="en-US" sz="3600" b="1" i="0" u="none" strike="noStrike" kern="0" cap="none" spc="0" normalizeH="0" baseline="0" noProof="0">
                <a:ln>
                  <a:noFill/>
                </a:ln>
                <a:solidFill>
                  <a:prstClr val="white"/>
                </a:solidFill>
                <a:effectLst/>
                <a:uLnTx/>
                <a:uFillTx/>
                <a:latin typeface="Montserrat" pitchFamily="2" charset="77"/>
                <a:ea typeface="+mn-ea"/>
                <a:cs typeface="+mn-cs"/>
                <a:sym typeface="Avenir Next"/>
              </a:rPr>
              <a:t>major public cloud operating challenges</a:t>
            </a:r>
            <a:endParaRPr kumimoji="0" lang="en-US" sz="3600" b="1" i="0" u="none" strike="noStrike" kern="0" cap="none" spc="0" normalizeH="0" baseline="0" noProof="0">
              <a:ln>
                <a:noFill/>
              </a:ln>
              <a:solidFill>
                <a:prstClr val="white"/>
              </a:solidFill>
              <a:effectLst/>
              <a:uLnTx/>
              <a:uFillTx/>
              <a:latin typeface="Montserrat" pitchFamily="2" charset="77"/>
              <a:ea typeface="+mn-ea"/>
              <a:cs typeface="+mn-cs"/>
            </a:endParaRPr>
          </a:p>
        </p:txBody>
      </p:sp>
      <p:grpSp>
        <p:nvGrpSpPr>
          <p:cNvPr id="16" name="Group 15">
            <a:extLst>
              <a:ext uri="{FF2B5EF4-FFF2-40B4-BE49-F238E27FC236}">
                <a16:creationId xmlns:a16="http://schemas.microsoft.com/office/drawing/2014/main" id="{A7095F5B-7BC0-56A5-0A9A-79DEB0BE039C}"/>
              </a:ext>
            </a:extLst>
          </p:cNvPr>
          <p:cNvGrpSpPr/>
          <p:nvPr/>
        </p:nvGrpSpPr>
        <p:grpSpPr>
          <a:xfrm>
            <a:off x="3631824" y="2603394"/>
            <a:ext cx="2402973" cy="2120875"/>
            <a:chOff x="7027232" y="2621420"/>
            <a:chExt cx="2402973" cy="2120875"/>
          </a:xfrm>
        </p:grpSpPr>
        <p:sp>
          <p:nvSpPr>
            <p:cNvPr id="7" name="TextBox 6">
              <a:extLst>
                <a:ext uri="{FF2B5EF4-FFF2-40B4-BE49-F238E27FC236}">
                  <a16:creationId xmlns:a16="http://schemas.microsoft.com/office/drawing/2014/main" id="{FD9C5710-EB0E-CA6F-2C20-FBC38CF991D9}"/>
                </a:ext>
              </a:extLst>
            </p:cNvPr>
            <p:cNvSpPr txBox="1"/>
            <p:nvPr/>
          </p:nvSpPr>
          <p:spPr>
            <a:xfrm>
              <a:off x="7027232" y="3572744"/>
              <a:ext cx="240297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Lato Light"/>
                  <a:ea typeface="+mn-ea"/>
                  <a:cs typeface="+mn-cs"/>
                </a:rPr>
                <a:t>Cloud Security Posture &amp; Compliance Clarity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Visibility into cloud data security and remediation efforts, with compliance artifacts simplify audits</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pic>
          <p:nvPicPr>
            <p:cNvPr id="3" name="Picture 2">
              <a:extLst>
                <a:ext uri="{FF2B5EF4-FFF2-40B4-BE49-F238E27FC236}">
                  <a16:creationId xmlns:a16="http://schemas.microsoft.com/office/drawing/2014/main" id="{5E59DC9E-E192-14C3-8FC6-3FAFB7180E26}"/>
                </a:ext>
              </a:extLst>
            </p:cNvPr>
            <p:cNvPicPr>
              <a:picLocks noChangeAspect="1"/>
            </p:cNvPicPr>
            <p:nvPr/>
          </p:nvPicPr>
          <p:blipFill>
            <a:blip r:embed="rId3"/>
            <a:stretch>
              <a:fillRect/>
            </a:stretch>
          </p:blipFill>
          <p:spPr>
            <a:xfrm>
              <a:off x="7831000" y="2621420"/>
              <a:ext cx="779704" cy="679932"/>
            </a:xfrm>
            <a:prstGeom prst="rect">
              <a:avLst/>
            </a:prstGeom>
          </p:spPr>
        </p:pic>
      </p:grpSp>
      <p:grpSp>
        <p:nvGrpSpPr>
          <p:cNvPr id="25" name="Group 24">
            <a:extLst>
              <a:ext uri="{FF2B5EF4-FFF2-40B4-BE49-F238E27FC236}">
                <a16:creationId xmlns:a16="http://schemas.microsoft.com/office/drawing/2014/main" id="{51AAC360-EF84-F304-0384-AC0CAC1BD27E}"/>
              </a:ext>
            </a:extLst>
          </p:cNvPr>
          <p:cNvGrpSpPr/>
          <p:nvPr/>
        </p:nvGrpSpPr>
        <p:grpSpPr>
          <a:xfrm>
            <a:off x="8839200" y="2533364"/>
            <a:ext cx="2683965" cy="2150923"/>
            <a:chOff x="9113520" y="2533364"/>
            <a:chExt cx="2683965" cy="2150923"/>
          </a:xfrm>
        </p:grpSpPr>
        <p:sp>
          <p:nvSpPr>
            <p:cNvPr id="24" name="TextBox 23">
              <a:extLst>
                <a:ext uri="{FF2B5EF4-FFF2-40B4-BE49-F238E27FC236}">
                  <a16:creationId xmlns:a16="http://schemas.microsoft.com/office/drawing/2014/main" id="{A7C1EDD5-B32B-5E09-FCE1-0512AA3C6AEE}"/>
                </a:ext>
              </a:extLst>
            </p:cNvPr>
            <p:cNvSpPr txBox="1"/>
            <p:nvPr/>
          </p:nvSpPr>
          <p:spPr>
            <a:xfrm>
              <a:off x="9113520" y="3514736"/>
              <a:ext cx="268396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a:solidFill>
                    <a:prstClr val="black"/>
                  </a:solidFill>
                  <a:latin typeface="Lato Light"/>
                </a:rPr>
                <a:t>Simplify &amp; </a:t>
              </a:r>
              <a:r>
                <a:rPr kumimoji="0" lang="en-US" sz="1600" b="1" i="0" u="none" strike="noStrike" kern="1200" cap="none" spc="0" normalizeH="0" baseline="0" noProof="0">
                  <a:ln>
                    <a:noFill/>
                  </a:ln>
                  <a:solidFill>
                    <a:prstClr val="black"/>
                  </a:solidFill>
                  <a:effectLst/>
                  <a:uLnTx/>
                  <a:uFillTx/>
                  <a:latin typeface="Lato Light"/>
                  <a:ea typeface="+mn-ea"/>
                  <a:cs typeface="+mn-cs"/>
                </a:rPr>
                <a:t> Accelerate Cloud Strategy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Cloud Migration &amp; modernization, financial and performance optimization,  GenAI,  staffing augmentation</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pic>
          <p:nvPicPr>
            <p:cNvPr id="4" name="Picture 3">
              <a:extLst>
                <a:ext uri="{FF2B5EF4-FFF2-40B4-BE49-F238E27FC236}">
                  <a16:creationId xmlns:a16="http://schemas.microsoft.com/office/drawing/2014/main" id="{33D7B02A-9EFD-498C-B79A-B63F9161293C}"/>
                </a:ext>
              </a:extLst>
            </p:cNvPr>
            <p:cNvPicPr>
              <a:picLocks noChangeAspect="1"/>
            </p:cNvPicPr>
            <p:nvPr/>
          </p:nvPicPr>
          <p:blipFill>
            <a:blip r:embed="rId4"/>
            <a:stretch>
              <a:fillRect/>
            </a:stretch>
          </p:blipFill>
          <p:spPr>
            <a:xfrm>
              <a:off x="10025393" y="2533364"/>
              <a:ext cx="661463" cy="738827"/>
            </a:xfrm>
            <a:prstGeom prst="rect">
              <a:avLst/>
            </a:prstGeom>
          </p:spPr>
        </p:pic>
      </p:grpSp>
      <p:grpSp>
        <p:nvGrpSpPr>
          <p:cNvPr id="21" name="Group 20">
            <a:extLst>
              <a:ext uri="{FF2B5EF4-FFF2-40B4-BE49-F238E27FC236}">
                <a16:creationId xmlns:a16="http://schemas.microsoft.com/office/drawing/2014/main" id="{AFE742D7-828B-95F6-08E4-3097AAD8C513}"/>
              </a:ext>
            </a:extLst>
          </p:cNvPr>
          <p:cNvGrpSpPr/>
          <p:nvPr/>
        </p:nvGrpSpPr>
        <p:grpSpPr>
          <a:xfrm>
            <a:off x="906861" y="2600114"/>
            <a:ext cx="2683965" cy="2104491"/>
            <a:chOff x="3769360" y="2698764"/>
            <a:chExt cx="2683965" cy="2104491"/>
          </a:xfrm>
        </p:grpSpPr>
        <p:sp>
          <p:nvSpPr>
            <p:cNvPr id="20" name="TextBox 19">
              <a:extLst>
                <a:ext uri="{FF2B5EF4-FFF2-40B4-BE49-F238E27FC236}">
                  <a16:creationId xmlns:a16="http://schemas.microsoft.com/office/drawing/2014/main" id="{7591BE1B-885E-7AC4-4D41-8EB6A7F7205F}"/>
                </a:ext>
              </a:extLst>
            </p:cNvPr>
            <p:cNvSpPr txBox="1"/>
            <p:nvPr/>
          </p:nvSpPr>
          <p:spPr>
            <a:xfrm>
              <a:off x="3769360" y="3633704"/>
              <a:ext cx="268396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Lato Light"/>
                  <a:ea typeface="+mn-ea"/>
                  <a:cs typeface="+mn-cs"/>
                </a:rPr>
                <a:t>Cyber Threat </a:t>
              </a:r>
              <a:br>
                <a:rPr kumimoji="0" lang="en-US" sz="1600" b="1" i="0" u="none" strike="noStrike" kern="1200" cap="none" spc="0" normalizeH="0" baseline="0" noProof="0">
                  <a:ln>
                    <a:noFill/>
                  </a:ln>
                  <a:solidFill>
                    <a:prstClr val="black"/>
                  </a:solidFill>
                  <a:effectLst/>
                  <a:uLnTx/>
                  <a:uFillTx/>
                  <a:latin typeface="Lato Light"/>
                  <a:ea typeface="+mn-ea"/>
                  <a:cs typeface="+mn-cs"/>
                </a:rPr>
              </a:br>
              <a:r>
                <a:rPr kumimoji="0" lang="en-US" sz="1600" b="1" i="0" u="none" strike="noStrike" kern="1200" cap="none" spc="0" normalizeH="0" baseline="0" noProof="0">
                  <a:ln>
                    <a:noFill/>
                  </a:ln>
                  <a:solidFill>
                    <a:prstClr val="black"/>
                  </a:solidFill>
                  <a:effectLst/>
                  <a:uLnTx/>
                  <a:uFillTx/>
                  <a:latin typeface="Lato Light"/>
                  <a:ea typeface="+mn-ea"/>
                  <a:cs typeface="+mn-cs"/>
                </a:rPr>
                <a:t>Protection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Preparing, adapting, withstanding </a:t>
              </a:r>
              <a:br>
                <a:rPr lang="en-US" sz="1100">
                  <a:solidFill>
                    <a:prstClr val="black"/>
                  </a:solidFill>
                  <a:latin typeface="Lato Light"/>
                </a:rPr>
              </a:br>
              <a:r>
                <a:rPr lang="en-US" sz="1100">
                  <a:solidFill>
                    <a:prstClr val="black"/>
                  </a:solidFill>
                  <a:latin typeface="Lato Light"/>
                </a:rPr>
                <a:t>and responding to Healthcare’s </a:t>
              </a:r>
              <a:br>
                <a:rPr lang="en-US" sz="1100">
                  <a:solidFill>
                    <a:prstClr val="black"/>
                  </a:solidFill>
                  <a:latin typeface="Lato Light"/>
                </a:rPr>
              </a:br>
              <a:r>
                <a:rPr lang="en-US" sz="1100">
                  <a:solidFill>
                    <a:prstClr val="black"/>
                  </a:solidFill>
                  <a:latin typeface="Lato Light"/>
                </a:rPr>
                <a:t>unique cloud threats</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pic>
          <p:nvPicPr>
            <p:cNvPr id="8" name="Picture 7">
              <a:extLst>
                <a:ext uri="{FF2B5EF4-FFF2-40B4-BE49-F238E27FC236}">
                  <a16:creationId xmlns:a16="http://schemas.microsoft.com/office/drawing/2014/main" id="{AE5B86C9-B5E7-5CD1-CF28-22B9860C4B22}"/>
                </a:ext>
              </a:extLst>
            </p:cNvPr>
            <p:cNvPicPr>
              <a:picLocks noChangeAspect="1"/>
            </p:cNvPicPr>
            <p:nvPr/>
          </p:nvPicPr>
          <p:blipFill>
            <a:blip r:embed="rId5"/>
            <a:stretch>
              <a:fillRect/>
            </a:stretch>
          </p:blipFill>
          <p:spPr>
            <a:xfrm>
              <a:off x="4557279" y="2698764"/>
              <a:ext cx="1032120" cy="699299"/>
            </a:xfrm>
            <a:prstGeom prst="rect">
              <a:avLst/>
            </a:prstGeom>
          </p:spPr>
        </p:pic>
      </p:grpSp>
      <p:grpSp>
        <p:nvGrpSpPr>
          <p:cNvPr id="2" name="Group 1" hidden="1">
            <a:extLst>
              <a:ext uri="{FF2B5EF4-FFF2-40B4-BE49-F238E27FC236}">
                <a16:creationId xmlns:a16="http://schemas.microsoft.com/office/drawing/2014/main" id="{DE028786-7A2B-891D-10AF-CEF8E299177A}"/>
              </a:ext>
            </a:extLst>
          </p:cNvPr>
          <p:cNvGrpSpPr/>
          <p:nvPr/>
        </p:nvGrpSpPr>
        <p:grpSpPr>
          <a:xfrm>
            <a:off x="-1173293" y="905119"/>
            <a:ext cx="2346585" cy="1786351"/>
            <a:chOff x="765200" y="2652639"/>
            <a:chExt cx="2346585" cy="1786351"/>
          </a:xfrm>
        </p:grpSpPr>
        <p:sp>
          <p:nvSpPr>
            <p:cNvPr id="10" name="TextBox 9">
              <a:extLst>
                <a:ext uri="{FF2B5EF4-FFF2-40B4-BE49-F238E27FC236}">
                  <a16:creationId xmlns:a16="http://schemas.microsoft.com/office/drawing/2014/main" id="{46585289-0268-EAF8-4DE8-1FEBD4D30067}"/>
                </a:ext>
              </a:extLst>
            </p:cNvPr>
            <p:cNvSpPr txBox="1"/>
            <p:nvPr/>
          </p:nvSpPr>
          <p:spPr>
            <a:xfrm>
              <a:off x="765200" y="3607993"/>
              <a:ext cx="234658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Lato Light"/>
                  <a:ea typeface="+mn-ea"/>
                  <a:cs typeface="+mn-cs"/>
                </a:rPr>
                <a:t>Fragmented </a:t>
              </a:r>
              <a:br>
                <a:rPr kumimoji="0" lang="en-US" sz="1600" b="1" i="0" u="none" strike="noStrike" kern="1200" cap="none" spc="0" normalizeH="0" baseline="0" noProof="0">
                  <a:ln>
                    <a:noFill/>
                  </a:ln>
                  <a:solidFill>
                    <a:prstClr val="black"/>
                  </a:solidFill>
                  <a:effectLst/>
                  <a:uLnTx/>
                  <a:uFillTx/>
                  <a:latin typeface="Lato Light"/>
                  <a:ea typeface="+mn-ea"/>
                  <a:cs typeface="+mn-cs"/>
                </a:rPr>
              </a:br>
              <a:r>
                <a:rPr kumimoji="0" lang="en-US" sz="1600" b="1" i="0" u="none" strike="noStrike" kern="1200" cap="none" spc="0" normalizeH="0" baseline="0" noProof="0">
                  <a:ln>
                    <a:noFill/>
                  </a:ln>
                  <a:solidFill>
                    <a:prstClr val="black"/>
                  </a:solidFill>
                  <a:effectLst/>
                  <a:uLnTx/>
                  <a:uFillTx/>
                  <a:latin typeface="Lato Light"/>
                  <a:ea typeface="+mn-ea"/>
                  <a:cs typeface="+mn-cs"/>
                </a:rPr>
                <a:t>&amp; Complex </a:t>
              </a:r>
              <a:br>
                <a:rPr kumimoji="0" lang="en-US" sz="1600" b="1" i="0" u="none" strike="noStrike" kern="1200" cap="none" spc="0" normalizeH="0" baseline="0" noProof="0">
                  <a:ln>
                    <a:noFill/>
                  </a:ln>
                  <a:solidFill>
                    <a:prstClr val="black"/>
                  </a:solidFill>
                  <a:effectLst/>
                  <a:uLnTx/>
                  <a:uFillTx/>
                  <a:latin typeface="Lato Light"/>
                  <a:ea typeface="+mn-ea"/>
                  <a:cs typeface="+mn-cs"/>
                </a:rPr>
              </a:br>
              <a:r>
                <a:rPr kumimoji="0" lang="en-US" sz="1600" b="1" i="0" u="none" strike="noStrike" kern="1200" cap="none" spc="0" normalizeH="0" baseline="0" noProof="0">
                  <a:ln>
                    <a:noFill/>
                  </a:ln>
                  <a:solidFill>
                    <a:prstClr val="black"/>
                  </a:solidFill>
                  <a:effectLst/>
                  <a:uLnTx/>
                  <a:uFillTx/>
                  <a:latin typeface="Lato Light"/>
                  <a:ea typeface="+mn-ea"/>
                  <a:cs typeface="+mn-cs"/>
                </a:rPr>
                <a:t>DIY approaches</a:t>
              </a:r>
            </a:p>
          </p:txBody>
        </p:sp>
        <p:pic>
          <p:nvPicPr>
            <p:cNvPr id="11" name="Picture 10">
              <a:extLst>
                <a:ext uri="{FF2B5EF4-FFF2-40B4-BE49-F238E27FC236}">
                  <a16:creationId xmlns:a16="http://schemas.microsoft.com/office/drawing/2014/main" id="{BCBE26B5-0F8B-73CF-AE37-A58F3DCA98E8}"/>
                </a:ext>
              </a:extLst>
            </p:cNvPr>
            <p:cNvPicPr>
              <a:picLocks noChangeAspect="1"/>
            </p:cNvPicPr>
            <p:nvPr/>
          </p:nvPicPr>
          <p:blipFill>
            <a:blip r:embed="rId6"/>
            <a:stretch>
              <a:fillRect/>
            </a:stretch>
          </p:blipFill>
          <p:spPr>
            <a:xfrm>
              <a:off x="1583659" y="2652639"/>
              <a:ext cx="661463" cy="679585"/>
            </a:xfrm>
            <a:prstGeom prst="rect">
              <a:avLst/>
            </a:prstGeom>
          </p:spPr>
        </p:pic>
      </p:grpSp>
      <p:grpSp>
        <p:nvGrpSpPr>
          <p:cNvPr id="26" name="Group 25">
            <a:extLst>
              <a:ext uri="{FF2B5EF4-FFF2-40B4-BE49-F238E27FC236}">
                <a16:creationId xmlns:a16="http://schemas.microsoft.com/office/drawing/2014/main" id="{0DF91651-3958-3F3C-79D0-D53868D49865}"/>
              </a:ext>
            </a:extLst>
          </p:cNvPr>
          <p:cNvGrpSpPr/>
          <p:nvPr/>
        </p:nvGrpSpPr>
        <p:grpSpPr>
          <a:xfrm>
            <a:off x="6411687" y="2595558"/>
            <a:ext cx="1970314" cy="2109048"/>
            <a:chOff x="7041607" y="2605718"/>
            <a:chExt cx="1970314" cy="2109048"/>
          </a:xfrm>
        </p:grpSpPr>
        <p:pic>
          <p:nvPicPr>
            <p:cNvPr id="12" name="Picture 11">
              <a:extLst>
                <a:ext uri="{FF2B5EF4-FFF2-40B4-BE49-F238E27FC236}">
                  <a16:creationId xmlns:a16="http://schemas.microsoft.com/office/drawing/2014/main" id="{A8C57963-0AB1-02DC-71D7-B4A7EFFC225F}"/>
                </a:ext>
              </a:extLst>
            </p:cNvPr>
            <p:cNvPicPr>
              <a:picLocks noChangeAspect="1"/>
            </p:cNvPicPr>
            <p:nvPr/>
          </p:nvPicPr>
          <p:blipFill>
            <a:blip r:embed="rId7"/>
            <a:stretch>
              <a:fillRect/>
            </a:stretch>
          </p:blipFill>
          <p:spPr>
            <a:xfrm>
              <a:off x="7662850" y="2605718"/>
              <a:ext cx="661463" cy="661463"/>
            </a:xfrm>
            <a:prstGeom prst="rect">
              <a:avLst/>
            </a:prstGeom>
          </p:spPr>
        </p:pic>
        <p:sp>
          <p:nvSpPr>
            <p:cNvPr id="23" name="TextBox 22">
              <a:extLst>
                <a:ext uri="{FF2B5EF4-FFF2-40B4-BE49-F238E27FC236}">
                  <a16:creationId xmlns:a16="http://schemas.microsoft.com/office/drawing/2014/main" id="{8D9FC443-DB92-91FC-EE14-32D679884D75}"/>
                </a:ext>
              </a:extLst>
            </p:cNvPr>
            <p:cNvSpPr txBox="1"/>
            <p:nvPr/>
          </p:nvSpPr>
          <p:spPr>
            <a:xfrm>
              <a:off x="7041607" y="3545215"/>
              <a:ext cx="197031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Lato Light"/>
                  <a:ea typeface="+mn-ea"/>
                  <a:cs typeface="+mn-cs"/>
                </a:rPr>
                <a:t>Cloud Operations </a:t>
              </a:r>
              <a:br>
                <a:rPr kumimoji="0" lang="en-US" sz="1600" b="1" i="0" u="none" strike="noStrike" kern="1200" cap="none" spc="0" normalizeH="0" baseline="0" noProof="0">
                  <a:ln>
                    <a:noFill/>
                  </a:ln>
                  <a:solidFill>
                    <a:prstClr val="black"/>
                  </a:solidFill>
                  <a:effectLst/>
                  <a:uLnTx/>
                  <a:uFillTx/>
                  <a:latin typeface="Lato Light"/>
                  <a:ea typeface="+mn-ea"/>
                  <a:cs typeface="+mn-cs"/>
                </a:rPr>
              </a:br>
              <a:r>
                <a:rPr kumimoji="0" lang="en-US" sz="1600" b="1" i="0" u="none" strike="noStrike" kern="1200" cap="none" spc="0" normalizeH="0" baseline="0" noProof="0">
                  <a:ln>
                    <a:noFill/>
                  </a:ln>
                  <a:solidFill>
                    <a:prstClr val="black"/>
                  </a:solidFill>
                  <a:effectLst/>
                  <a:uLnTx/>
                  <a:uFillTx/>
                  <a:latin typeface="Lato Light"/>
                  <a:ea typeface="+mn-ea"/>
                  <a:cs typeface="+mn-cs"/>
                </a:rPr>
                <a:t>&amp; Architecture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100">
                  <a:solidFill>
                    <a:prstClr val="black"/>
                  </a:solidFill>
                  <a:latin typeface="Lato Light"/>
                </a:rPr>
                <a:t>Infrastructure management, remediation and operational resilience</a:t>
              </a:r>
              <a:endParaRPr kumimoji="0" lang="en-US" sz="1100" i="0" u="none" strike="noStrike" kern="1200" cap="none" spc="0" normalizeH="0" baseline="0" noProof="0">
                <a:ln>
                  <a:noFill/>
                </a:ln>
                <a:solidFill>
                  <a:prstClr val="black"/>
                </a:solidFill>
                <a:effectLst/>
                <a:uLnTx/>
                <a:uFillTx/>
                <a:latin typeface="Lato Light"/>
                <a:ea typeface="+mn-ea"/>
                <a:cs typeface="+mn-cs"/>
              </a:endParaRPr>
            </a:p>
          </p:txBody>
        </p:sp>
      </p:grpSp>
    </p:spTree>
    <p:extLst>
      <p:ext uri="{BB962C8B-B14F-4D97-AF65-F5344CB8AC3E}">
        <p14:creationId xmlns:p14="http://schemas.microsoft.com/office/powerpoint/2010/main" val="366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B7A4C-ABD5-E349-0881-1CA039328AB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639047A-97A2-AACB-0874-AC37734BF845}"/>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248260053"/>
      </p:ext>
    </p:extLst>
  </p:cSld>
  <p:clrMapOvr>
    <a:masterClrMapping/>
  </p:clrMapOvr>
</p:sld>
</file>

<file path=ppt/theme/theme1.xml><?xml version="1.0" encoding="utf-8"?>
<a:theme xmlns:a="http://schemas.openxmlformats.org/drawingml/2006/main" name="1_ClearDATA template ACAD">
  <a:themeElements>
    <a:clrScheme name="ClearDATA 2023">
      <a:dk1>
        <a:srgbClr val="000000"/>
      </a:dk1>
      <a:lt1>
        <a:srgbClr val="FFFFFF"/>
      </a:lt1>
      <a:dk2>
        <a:srgbClr val="373D40"/>
      </a:dk2>
      <a:lt2>
        <a:srgbClr val="E7E6E6"/>
      </a:lt2>
      <a:accent1>
        <a:srgbClr val="FDDA25"/>
      </a:accent1>
      <a:accent2>
        <a:srgbClr val="FFC000"/>
      </a:accent2>
      <a:accent3>
        <a:srgbClr val="38BBC7"/>
      </a:accent3>
      <a:accent4>
        <a:srgbClr val="BFBFBF"/>
      </a:accent4>
      <a:accent5>
        <a:srgbClr val="808C92"/>
      </a:accent5>
      <a:accent6>
        <a:srgbClr val="292D30"/>
      </a:accent6>
      <a:hlink>
        <a:srgbClr val="38BBC7"/>
      </a:hlink>
      <a:folHlink>
        <a:srgbClr val="FBB040"/>
      </a:folHlink>
    </a:clrScheme>
    <a:fontScheme name="ClearDATA font set">
      <a:majorFont>
        <a:latin typeface="Montserrat bold"/>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ClearDATA Corporate Template Slides -- Save as New Version Before Editing" id="{FC7CBF1A-566B-8340-9CEA-32D876BA247A}" vid="{843D6E6C-CE6D-FD4E-BFEB-ABB33C8C0957}"/>
    </a:ext>
  </a:extLst>
</a:theme>
</file>

<file path=ppt/theme/theme2.xml><?xml version="1.0" encoding="utf-8"?>
<a:theme xmlns:a="http://schemas.openxmlformats.org/drawingml/2006/main" name="2_ClearDATA template ACAD">
  <a:themeElements>
    <a:clrScheme name="ClearDATA Template">
      <a:dk1>
        <a:sysClr val="windowText" lastClr="000000"/>
      </a:dk1>
      <a:lt1>
        <a:sysClr val="window" lastClr="FFFFFF"/>
      </a:lt1>
      <a:dk2>
        <a:srgbClr val="373D40"/>
      </a:dk2>
      <a:lt2>
        <a:srgbClr val="E7E6E6"/>
      </a:lt2>
      <a:accent1>
        <a:srgbClr val="FDDA25"/>
      </a:accent1>
      <a:accent2>
        <a:srgbClr val="FFC000"/>
      </a:accent2>
      <a:accent3>
        <a:srgbClr val="FBB040"/>
      </a:accent3>
      <a:accent4>
        <a:srgbClr val="BFBFBF"/>
      </a:accent4>
      <a:accent5>
        <a:srgbClr val="808C92"/>
      </a:accent5>
      <a:accent6>
        <a:srgbClr val="292D30"/>
      </a:accent6>
      <a:hlink>
        <a:srgbClr val="FDDA25"/>
      </a:hlink>
      <a:folHlink>
        <a:srgbClr val="FBB040"/>
      </a:folHlink>
    </a:clrScheme>
    <a:fontScheme name="ClearDATA font set">
      <a:majorFont>
        <a:latin typeface="Montserrat bold"/>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0001_D Customer Facing Deck FINAL 102422 (1)" id="{AAE2A6E6-A940-074F-97FF-A88DB581A10F}" vid="{734B4EBA-BE9D-964C-BEA6-76B54379FA33}"/>
    </a:ext>
  </a:extLst>
</a:theme>
</file>

<file path=ppt/theme/theme3.xml><?xml version="1.0" encoding="utf-8"?>
<a:theme xmlns:a="http://schemas.openxmlformats.org/drawingml/2006/main" name="ClearDATA 2023">
  <a:themeElements>
    <a:clrScheme name="ClearDATA 2023">
      <a:dk1>
        <a:srgbClr val="000000"/>
      </a:dk1>
      <a:lt1>
        <a:srgbClr val="FFFFFF"/>
      </a:lt1>
      <a:dk2>
        <a:srgbClr val="373D40"/>
      </a:dk2>
      <a:lt2>
        <a:srgbClr val="E7E6E6"/>
      </a:lt2>
      <a:accent1>
        <a:srgbClr val="FDDA25"/>
      </a:accent1>
      <a:accent2>
        <a:srgbClr val="FFC000"/>
      </a:accent2>
      <a:accent3>
        <a:srgbClr val="38BBC7"/>
      </a:accent3>
      <a:accent4>
        <a:srgbClr val="BFBFBF"/>
      </a:accent4>
      <a:accent5>
        <a:srgbClr val="808C92"/>
      </a:accent5>
      <a:accent6>
        <a:srgbClr val="292D30"/>
      </a:accent6>
      <a:hlink>
        <a:srgbClr val="38BBC7"/>
      </a:hlink>
      <a:folHlink>
        <a:srgbClr val="FBB040"/>
      </a:folHlink>
    </a:clrScheme>
    <a:fontScheme name="ClearDATA font set">
      <a:majorFont>
        <a:latin typeface="Montserrat bold"/>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arDATA 2023" id="{99B0F3E0-7B38-6D40-A389-B02C42412BE6}" vid="{8DB8A853-ABA8-334A-AEFE-60957EBB87D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ED8424BD5FA647802BD053659E7A65" ma:contentTypeVersion="16" ma:contentTypeDescription="Create a new document." ma:contentTypeScope="" ma:versionID="bb5452a46f082287ec52a1cd047eab2f">
  <xsd:schema xmlns:xsd="http://www.w3.org/2001/XMLSchema" xmlns:xs="http://www.w3.org/2001/XMLSchema" xmlns:p="http://schemas.microsoft.com/office/2006/metadata/properties" xmlns:ns2="d024b658-fad1-4589-ad6d-7d89fb83b0b0" xmlns:ns3="6d33f5fe-2535-4756-b93d-1d9ce35e28d4" targetNamespace="http://schemas.microsoft.com/office/2006/metadata/properties" ma:root="true" ma:fieldsID="5f87216328f692b8f604300e1aa2443d" ns2:_="" ns3:_="">
    <xsd:import namespace="d024b658-fad1-4589-ad6d-7d89fb83b0b0"/>
    <xsd:import namespace="6d33f5fe-2535-4756-b93d-1d9ce35e28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24b658-fad1-4589-ad6d-7d89fb83b0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0aa7b85-4958-46b2-9f4f-8c8714f2095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33f5fe-2535-4756-b93d-1d9ce35e28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fe75b4f-9622-4d2a-8ac2-623ac8e3fd90}" ma:internalName="TaxCatchAll" ma:showField="CatchAllData" ma:web="6d33f5fe-2535-4756-b93d-1d9ce35e28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d33f5fe-2535-4756-b93d-1d9ce35e28d4" xsi:nil="true"/>
    <SharedWithUsers xmlns="6d33f5fe-2535-4756-b93d-1d9ce35e28d4">
      <UserInfo>
        <DisplayName>Chris Bowen</DisplayName>
        <AccountId>53</AccountId>
        <AccountType/>
      </UserInfo>
    </SharedWithUsers>
    <lcf76f155ced4ddcb4097134ff3c332f xmlns="d024b658-fad1-4589-ad6d-7d89fb83b0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B0FA86-F1DA-4A6F-8CCB-0CAEF1E2A3F5}"/>
</file>

<file path=customXml/itemProps2.xml><?xml version="1.0" encoding="utf-8"?>
<ds:datastoreItem xmlns:ds="http://schemas.openxmlformats.org/officeDocument/2006/customXml" ds:itemID="{E376B322-51A6-410D-8B14-3D63AAA79B71}">
  <ds:schemaRefs>
    <ds:schemaRef ds:uri="6d33f5fe-2535-4756-b93d-1d9ce35e28d4"/>
    <ds:schemaRef ds:uri="8ca43231-c8e5-4b48-a0eb-97dd4f4c2c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745F69-8801-4FE0-B623-EB45D7645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ClearDATA 2023</Template>
  <TotalTime>3</TotalTime>
  <Words>6605</Words>
  <Application>Microsoft Macintosh PowerPoint</Application>
  <PresentationFormat>Widescreen</PresentationFormat>
  <Paragraphs>495</Paragraphs>
  <Slides>24</Slides>
  <Notes>24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24</vt:i4>
      </vt:variant>
    </vt:vector>
  </HeadingPairs>
  <TitlesOfParts>
    <vt:vector size="41" baseType="lpstr">
      <vt:lpstr>Aptos</vt:lpstr>
      <vt:lpstr>Arial</vt:lpstr>
      <vt:lpstr>Calibri</vt:lpstr>
      <vt:lpstr>Helvetica Neue Thin</vt:lpstr>
      <vt:lpstr>Lato</vt:lpstr>
      <vt:lpstr>Lato Light</vt:lpstr>
      <vt:lpstr>Montserrat</vt:lpstr>
      <vt:lpstr>Montserrat bold</vt:lpstr>
      <vt:lpstr>Montserrat Light</vt:lpstr>
      <vt:lpstr>Montserrat SemiBold</vt:lpstr>
      <vt:lpstr>Oswald Medium</vt:lpstr>
      <vt:lpstr>Termina</vt:lpstr>
      <vt:lpstr>Termina Light</vt:lpstr>
      <vt:lpstr>Wingdings</vt:lpstr>
      <vt:lpstr>1_ClearDATA template ACAD</vt:lpstr>
      <vt:lpstr>2_ClearDATA template ACAD</vt:lpstr>
      <vt:lpstr>ClearDATA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Dering</dc:creator>
  <cp:lastModifiedBy>Matt Hubbard</cp:lastModifiedBy>
  <cp:revision>5</cp:revision>
  <dcterms:created xsi:type="dcterms:W3CDTF">2024-11-19T15:37:29Z</dcterms:created>
  <dcterms:modified xsi:type="dcterms:W3CDTF">2025-03-07T14:50:24Z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0x010100ECED8424BD5FA647802BD053659E7A65</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SharedWithUsers">
    <vt:lpwstr>53;#Chris Bowen</vt:lpwstr>
  </property>
</Properties>
</file>